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5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F83F-F35F-4BA9-AF9C-E1C9C4CD763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8646-9917-437C-BDB8-13852C54FA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32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F83F-F35F-4BA9-AF9C-E1C9C4CD763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8646-9917-437C-BDB8-13852C54FA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6291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F83F-F35F-4BA9-AF9C-E1C9C4CD763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8646-9917-437C-BDB8-13852C54FA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212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F83F-F35F-4BA9-AF9C-E1C9C4CD763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8646-9917-437C-BDB8-13852C54FA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717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F83F-F35F-4BA9-AF9C-E1C9C4CD763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8646-9917-437C-BDB8-13852C54FA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415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F83F-F35F-4BA9-AF9C-E1C9C4CD763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8646-9917-437C-BDB8-13852C54FA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673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F83F-F35F-4BA9-AF9C-E1C9C4CD763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8646-9917-437C-BDB8-13852C54FA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144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F83F-F35F-4BA9-AF9C-E1C9C4CD763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8646-9917-437C-BDB8-13852C54FA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7027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F83F-F35F-4BA9-AF9C-E1C9C4CD763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8646-9917-437C-BDB8-13852C54FA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9026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F83F-F35F-4BA9-AF9C-E1C9C4CD763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8646-9917-437C-BDB8-13852C54FA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90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F83F-F35F-4BA9-AF9C-E1C9C4CD763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8646-9917-437C-BDB8-13852C54FA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072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0F83F-F35F-4BA9-AF9C-E1C9C4CD763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48646-9917-437C-BDB8-13852C54FA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94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AB2C9A9-22C6-480F-B4C0-8224B9B4DC43}"/>
              </a:ext>
            </a:extLst>
          </p:cNvPr>
          <p:cNvSpPr/>
          <p:nvPr/>
        </p:nvSpPr>
        <p:spPr>
          <a:xfrm>
            <a:off x="234329" y="1454068"/>
            <a:ext cx="4499999" cy="33480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間取り図</a:t>
            </a: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CCA1DD1F-F731-44AA-B8ED-BB6DD801FA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538772"/>
              </p:ext>
            </p:extLst>
          </p:nvPr>
        </p:nvGraphicFramePr>
        <p:xfrm>
          <a:off x="234328" y="301092"/>
          <a:ext cx="4500000" cy="9156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850384068"/>
                    </a:ext>
                  </a:extLst>
                </a:gridCol>
                <a:gridCol w="2082015">
                  <a:extLst>
                    <a:ext uri="{9D8B030D-6E8A-4147-A177-3AD203B41FA5}">
                      <a16:colId xmlns:a16="http://schemas.microsoft.com/office/drawing/2014/main" val="3342021163"/>
                    </a:ext>
                  </a:extLst>
                </a:gridCol>
                <a:gridCol w="1337985">
                  <a:extLst>
                    <a:ext uri="{9D8B030D-6E8A-4147-A177-3AD203B41FA5}">
                      <a16:colId xmlns:a16="http://schemas.microsoft.com/office/drawing/2014/main" val="3512035563"/>
                    </a:ext>
                  </a:extLst>
                </a:gridCol>
              </a:tblGrid>
              <a:tr h="26760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美作市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賃料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間取り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211473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美来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15,000</a:t>
                      </a:r>
                      <a:r>
                        <a:rPr kumimoji="1" lang="ja-JP" altLang="en-US" sz="2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週</a:t>
                      </a:r>
                      <a:endParaRPr kumimoji="1" lang="ja-JP" altLang="en-US" sz="2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3DK</a:t>
                      </a:r>
                      <a:endParaRPr kumimoji="1" lang="ja-JP" altLang="en-US" sz="2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69600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05534AF-96EC-43A3-A9AE-C0DCDEEB33F5}"/>
              </a:ext>
            </a:extLst>
          </p:cNvPr>
          <p:cNvSpPr/>
          <p:nvPr/>
        </p:nvSpPr>
        <p:spPr>
          <a:xfrm>
            <a:off x="234328" y="5039436"/>
            <a:ext cx="2124000" cy="151747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外観写真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895F992-E022-46BC-8E8A-6CA0198114F4}"/>
              </a:ext>
            </a:extLst>
          </p:cNvPr>
          <p:cNvSpPr/>
          <p:nvPr/>
        </p:nvSpPr>
        <p:spPr>
          <a:xfrm>
            <a:off x="2593910" y="5039436"/>
            <a:ext cx="2124000" cy="151747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内観写真</a:t>
            </a:r>
            <a:endParaRPr lang="ja-JP" altLang="en-US" sz="19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592BAD6-AD66-402B-BD7E-E010F6561D76}"/>
              </a:ext>
            </a:extLst>
          </p:cNvPr>
          <p:cNvSpPr/>
          <p:nvPr/>
        </p:nvSpPr>
        <p:spPr>
          <a:xfrm>
            <a:off x="5188092" y="5645020"/>
            <a:ext cx="4483580" cy="91188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問合せ先</a:t>
            </a:r>
          </a:p>
        </p:txBody>
      </p:sp>
      <p:graphicFrame>
        <p:nvGraphicFramePr>
          <p:cNvPr id="18" name="表 18">
            <a:extLst>
              <a:ext uri="{FF2B5EF4-FFF2-40B4-BE49-F238E27FC236}">
                <a16:creationId xmlns:a16="http://schemas.microsoft.com/office/drawing/2014/main" id="{172F4C06-C7B0-456F-B8E0-8E8AD9F147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53666"/>
              </p:ext>
            </p:extLst>
          </p:nvPr>
        </p:nvGraphicFramePr>
        <p:xfrm>
          <a:off x="5188091" y="301091"/>
          <a:ext cx="4483581" cy="5060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8130">
                  <a:extLst>
                    <a:ext uri="{9D8B030D-6E8A-4147-A177-3AD203B41FA5}">
                      <a16:colId xmlns:a16="http://schemas.microsoft.com/office/drawing/2014/main" val="2789482540"/>
                    </a:ext>
                  </a:extLst>
                </a:gridCol>
                <a:gridCol w="1441995">
                  <a:extLst>
                    <a:ext uri="{9D8B030D-6E8A-4147-A177-3AD203B41FA5}">
                      <a16:colId xmlns:a16="http://schemas.microsoft.com/office/drawing/2014/main" val="1279577412"/>
                    </a:ext>
                  </a:extLst>
                </a:gridCol>
                <a:gridCol w="816625">
                  <a:extLst>
                    <a:ext uri="{9D8B030D-6E8A-4147-A177-3AD203B41FA5}">
                      <a16:colId xmlns:a16="http://schemas.microsoft.com/office/drawing/2014/main" val="2157678339"/>
                    </a:ext>
                  </a:extLst>
                </a:gridCol>
                <a:gridCol w="1406831">
                  <a:extLst>
                    <a:ext uri="{9D8B030D-6E8A-4147-A177-3AD203B41FA5}">
                      <a16:colId xmlns:a16="http://schemas.microsoft.com/office/drawing/2014/main" val="995067060"/>
                    </a:ext>
                  </a:extLst>
                </a:gridCol>
              </a:tblGrid>
              <a:tr h="360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物件詳細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賃料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6608753"/>
                  </a:ext>
                </a:extLst>
              </a:tr>
              <a:tr h="257769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所在地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賃料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69939"/>
                  </a:ext>
                </a:extLst>
              </a:tr>
              <a:tr h="257769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間取り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敷金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8470602"/>
                  </a:ext>
                </a:extLst>
              </a:tr>
              <a:tr h="257769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（内訳）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礼金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758631"/>
                  </a:ext>
                </a:extLst>
              </a:tr>
              <a:tr h="257769"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保証金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395759"/>
                  </a:ext>
                </a:extLst>
              </a:tr>
              <a:tr h="257769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階建て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管理費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1075489"/>
                  </a:ext>
                </a:extLst>
              </a:tr>
              <a:tr h="257769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建物面積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共益費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146571"/>
                  </a:ext>
                </a:extLst>
              </a:tr>
              <a:tr h="257769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築年数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町内会費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4554880"/>
                  </a:ext>
                </a:extLst>
              </a:tr>
              <a:tr h="257769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駐車場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更新料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766685"/>
                  </a:ext>
                </a:extLst>
              </a:tr>
              <a:tr h="257769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入居日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保険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1704312"/>
                  </a:ext>
                </a:extLst>
              </a:tr>
              <a:tr h="257769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取引態様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…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9016666"/>
                  </a:ext>
                </a:extLst>
              </a:tr>
              <a:tr h="257769">
                <a:tc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…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4964920"/>
                  </a:ext>
                </a:extLst>
              </a:tr>
              <a:tr h="257769"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6670112"/>
                  </a:ext>
                </a:extLst>
              </a:tr>
              <a:tr h="257769">
                <a:tc>
                  <a:txBody>
                    <a:bodyPr/>
                    <a:lstStyle/>
                    <a:p>
                      <a:endParaRPr kumimoji="1" lang="ja-JP" altLang="en-US" sz="1050" b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7191294"/>
                  </a:ext>
                </a:extLst>
              </a:tr>
              <a:tr h="257769"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0809160"/>
                  </a:ext>
                </a:extLst>
              </a:tr>
              <a:tr h="257769">
                <a:tc>
                  <a:txBody>
                    <a:bodyPr/>
                    <a:lstStyle/>
                    <a:p>
                      <a:endParaRPr kumimoji="1" lang="ja-JP" altLang="en-US" sz="1050" b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71728"/>
                  </a:ext>
                </a:extLst>
              </a:tr>
              <a:tr h="257769">
                <a:tc gridSpan="4"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特記事項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763843"/>
                  </a:ext>
                </a:extLst>
              </a:tr>
              <a:tr h="576000">
                <a:tc gridSpan="4"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458596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B1D4280-2DA4-47A6-B587-E52FE269BF38}"/>
              </a:ext>
            </a:extLst>
          </p:cNvPr>
          <p:cNvSpPr/>
          <p:nvPr/>
        </p:nvSpPr>
        <p:spPr>
          <a:xfrm>
            <a:off x="6578081" y="3312366"/>
            <a:ext cx="2743200" cy="13818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不当景品類及び不当表示防止法、宅地建物取引業法その他</a:t>
            </a:r>
            <a:r>
              <a:rPr kumimoji="1" lang="ja-JP" altLang="en-US" sz="140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関連諸法令に</a:t>
            </a:r>
            <a:r>
              <a:rPr kumimoji="1" lang="ja-JP" altLang="en-US" sz="14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基づく制限がある場合は、これに適合する形で作成してください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2985251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78</Words>
  <Application>Microsoft Office PowerPoint</Application>
  <PresentationFormat>A4 210 x 297 mm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BIZ UD明朝 Medium</vt:lpstr>
      <vt:lpstr>UD デジタル 教科書体 NP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青山　公介</dc:creator>
  <cp:lastModifiedBy>青山　公介</cp:lastModifiedBy>
  <cp:revision>10</cp:revision>
  <dcterms:created xsi:type="dcterms:W3CDTF">2026-06-01T23:38:40Z</dcterms:created>
  <dcterms:modified xsi:type="dcterms:W3CDTF">2026-06-03T04:46:34Z</dcterms:modified>
</cp:coreProperties>
</file>