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9" r:id="rId5"/>
    <p:sldId id="265" r:id="rId6"/>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909D2B-E277-FEB5-2E79-243CE0F11233}" name="須釜 夏海(SUGAMA Natsumi)" initials="夏須" userId="S::sugama.natsumi.nwy@cfa.go.jp::8c6e3bf4-9337-4684-b135-0c3304580b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71"/>
    <a:srgbClr val="FF6699"/>
    <a:srgbClr val="FF99CC"/>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7D01F-F5AB-4D01-80BC-201DA6A8206A}" v="2" dt="2026-02-05T14:54:27.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56" autoAdjust="0"/>
  </p:normalViewPr>
  <p:slideViewPr>
    <p:cSldViewPr snapToGrid="0">
      <p:cViewPr varScale="1">
        <p:scale>
          <a:sx n="73" d="100"/>
          <a:sy n="73" d="100"/>
        </p:scale>
        <p:origin x="3066" y="84"/>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須釜 夏海(SUGAMA Natsumi)" userId="8c6e3bf4-9337-4684-b135-0c3304580bcd" providerId="ADAL" clId="{B01A0869-3F1B-48C3-B793-70D53789DC05}"/>
    <pc:docChg chg="undo custSel modSld">
      <pc:chgData name="須釜 夏海(SUGAMA Natsumi)" userId="8c6e3bf4-9337-4684-b135-0c3304580bcd" providerId="ADAL" clId="{B01A0869-3F1B-48C3-B793-70D53789DC05}" dt="2026-02-05T14:54:27.247" v="61"/>
      <pc:docMkLst>
        <pc:docMk/>
      </pc:docMkLst>
      <pc:sldChg chg="addSp delSp modSp mod">
        <pc:chgData name="須釜 夏海(SUGAMA Natsumi)" userId="8c6e3bf4-9337-4684-b135-0c3304580bcd" providerId="ADAL" clId="{B01A0869-3F1B-48C3-B793-70D53789DC05}" dt="2026-02-05T14:54:27.247" v="61"/>
        <pc:sldMkLst>
          <pc:docMk/>
          <pc:sldMk cId="3650764480" sldId="265"/>
        </pc:sldMkLst>
        <pc:spChg chg="mod">
          <ac:chgData name="須釜 夏海(SUGAMA Natsumi)" userId="8c6e3bf4-9337-4684-b135-0c3304580bcd" providerId="ADAL" clId="{B01A0869-3F1B-48C3-B793-70D53789DC05}" dt="2026-02-05T14:53:58.888" v="38" actId="20577"/>
          <ac:spMkLst>
            <pc:docMk/>
            <pc:sldMk cId="3650764480" sldId="265"/>
            <ac:spMk id="69" creationId="{976FEBE4-DCD3-22B2-BD49-800F4174A0E3}"/>
          </ac:spMkLst>
        </pc:spChg>
        <pc:spChg chg="mod">
          <ac:chgData name="須釜 夏海(SUGAMA Natsumi)" userId="8c6e3bf4-9337-4684-b135-0c3304580bcd" providerId="ADAL" clId="{B01A0869-3F1B-48C3-B793-70D53789DC05}" dt="2026-02-05T14:54:20.347" v="60" actId="20577"/>
          <ac:spMkLst>
            <pc:docMk/>
            <pc:sldMk cId="3650764480" sldId="265"/>
            <ac:spMk id="71" creationId="{94961AF0-590C-E26C-9949-A7695015BB8D}"/>
          </ac:spMkLst>
        </pc:spChg>
        <pc:spChg chg="mod">
          <ac:chgData name="須釜 夏海(SUGAMA Natsumi)" userId="8c6e3bf4-9337-4684-b135-0c3304580bcd" providerId="ADAL" clId="{B01A0869-3F1B-48C3-B793-70D53789DC05}" dt="2026-02-05T14:54:27.247" v="61"/>
          <ac:spMkLst>
            <pc:docMk/>
            <pc:sldMk cId="3650764480" sldId="265"/>
            <ac:spMk id="74" creationId="{5759F0B2-BF72-00E1-117D-2213EA952941}"/>
          </ac:spMkLst>
        </pc:spChg>
        <pc:spChg chg="mod">
          <ac:chgData name="須釜 夏海(SUGAMA Natsumi)" userId="8c6e3bf4-9337-4684-b135-0c3304580bcd" providerId="ADAL" clId="{B01A0869-3F1B-48C3-B793-70D53789DC05}" dt="2026-02-05T14:54:05.214" v="41"/>
          <ac:spMkLst>
            <pc:docMk/>
            <pc:sldMk cId="3650764480" sldId="265"/>
            <ac:spMk id="85" creationId="{2AD3BC69-3E66-A53F-164C-4EDE7290B8A5}"/>
          </ac:spMkLst>
        </pc:spChg>
        <pc:spChg chg="del">
          <ac:chgData name="須釜 夏海(SUGAMA Natsumi)" userId="8c6e3bf4-9337-4684-b135-0c3304580bcd" providerId="ADAL" clId="{B01A0869-3F1B-48C3-B793-70D53789DC05}" dt="2026-02-05T07:11:50.301" v="0" actId="478"/>
          <ac:spMkLst>
            <pc:docMk/>
            <pc:sldMk cId="3650764480" sldId="265"/>
            <ac:spMk id="253" creationId="{2ED6446E-F65B-2887-161F-B40665E67F63}"/>
          </ac:spMkLst>
        </pc:spChg>
        <pc:spChg chg="add del">
          <ac:chgData name="須釜 夏海(SUGAMA Natsumi)" userId="8c6e3bf4-9337-4684-b135-0c3304580bcd" providerId="ADAL" clId="{B01A0869-3F1B-48C3-B793-70D53789DC05}" dt="2026-02-05T07:11:54.012" v="2" actId="478"/>
          <ac:spMkLst>
            <pc:docMk/>
            <pc:sldMk cId="3650764480" sldId="265"/>
            <ac:spMk id="254" creationId="{85C020EC-44DB-F281-E08A-91AC48225E40}"/>
          </ac:spMkLst>
        </pc:spChg>
        <pc:grpChg chg="del">
          <ac:chgData name="須釜 夏海(SUGAMA Natsumi)" userId="8c6e3bf4-9337-4684-b135-0c3304580bcd" providerId="ADAL" clId="{B01A0869-3F1B-48C3-B793-70D53789DC05}" dt="2026-02-05T07:11:56.954" v="3" actId="478"/>
          <ac:grpSpMkLst>
            <pc:docMk/>
            <pc:sldMk cId="3650764480" sldId="265"/>
            <ac:grpSpMk id="257" creationId="{639E2D6F-B819-6C40-F25F-3C7C8FED1EA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C4204BAD-133A-4FDC-A532-E6E824722228}" type="datetimeFigureOut">
              <a:rPr kumimoji="1" lang="ja-JP" altLang="en-US" smtClean="0"/>
              <a:t>2026/2/5</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275B4668-B50A-4495-BF8F-5B5721557398}" type="slidenum">
              <a:rPr kumimoji="1" lang="ja-JP" altLang="en-US" smtClean="0"/>
              <a:t>‹#›</a:t>
            </a:fld>
            <a:endParaRPr kumimoji="1" lang="ja-JP" altLang="en-US"/>
          </a:p>
        </p:txBody>
      </p:sp>
    </p:spTree>
    <p:extLst>
      <p:ext uri="{BB962C8B-B14F-4D97-AF65-F5344CB8AC3E}">
        <p14:creationId xmlns:p14="http://schemas.microsoft.com/office/powerpoint/2010/main" val="16679211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66083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44558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16762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416326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5389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73067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87555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208857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74107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96488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70460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9580CA9A-E081-474E-A1DC-744BA20986C3}" type="datetimeFigureOut">
              <a:rPr kumimoji="1" lang="ja-JP" altLang="en-US" smtClean="0"/>
              <a:t>2026/2/5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379724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0519-952D-0893-7B12-11038AB0F633}"/>
            </a:ext>
          </a:extLst>
        </p:cNvPr>
        <p:cNvGrpSpPr/>
        <p:nvPr/>
      </p:nvGrpSpPr>
      <p:grpSpPr>
        <a:xfrm>
          <a:off x="0" y="0"/>
          <a:ext cx="0" cy="0"/>
          <a:chOff x="0" y="0"/>
          <a:chExt cx="0" cy="0"/>
        </a:xfrm>
      </p:grpSpPr>
      <p:grpSp>
        <p:nvGrpSpPr>
          <p:cNvPr id="129" name="グループ化 128">
            <a:extLst>
              <a:ext uri="{FF2B5EF4-FFF2-40B4-BE49-F238E27FC236}">
                <a16:creationId xmlns:a16="http://schemas.microsoft.com/office/drawing/2014/main" id="{8B47FE45-B1D7-F288-B09E-98D7A43D486F}"/>
              </a:ext>
            </a:extLst>
          </p:cNvPr>
          <p:cNvGrpSpPr/>
          <p:nvPr/>
        </p:nvGrpSpPr>
        <p:grpSpPr>
          <a:xfrm>
            <a:off x="5198781" y="0"/>
            <a:ext cx="2357956" cy="10691813"/>
            <a:chOff x="5198781" y="0"/>
            <a:chExt cx="2357956" cy="10691813"/>
          </a:xfrm>
        </p:grpSpPr>
        <p:sp>
          <p:nvSpPr>
            <p:cNvPr id="110" name="正方形/長方形 109">
              <a:extLst>
                <a:ext uri="{FF2B5EF4-FFF2-40B4-BE49-F238E27FC236}">
                  <a16:creationId xmlns:a16="http://schemas.microsoft.com/office/drawing/2014/main" id="{ADFFD39D-7E46-231D-495F-94A39725DB88}"/>
                </a:ext>
              </a:extLst>
            </p:cNvPr>
            <p:cNvSpPr/>
            <p:nvPr/>
          </p:nvSpPr>
          <p:spPr>
            <a:xfrm>
              <a:off x="5208354" y="0"/>
              <a:ext cx="2348383" cy="1069181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二等辺三角形 127">
              <a:extLst>
                <a:ext uri="{FF2B5EF4-FFF2-40B4-BE49-F238E27FC236}">
                  <a16:creationId xmlns:a16="http://schemas.microsoft.com/office/drawing/2014/main" id="{2B6E6812-3315-C7FE-2890-9CB9DD0A8C7E}"/>
                </a:ext>
              </a:extLst>
            </p:cNvPr>
            <p:cNvSpPr/>
            <p:nvPr/>
          </p:nvSpPr>
          <p:spPr>
            <a:xfrm flipV="1">
              <a:off x="5198781" y="6696"/>
              <a:ext cx="2276805" cy="2300251"/>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星: 24 pt 9">
            <a:extLst>
              <a:ext uri="{FF2B5EF4-FFF2-40B4-BE49-F238E27FC236}">
                <a16:creationId xmlns:a16="http://schemas.microsoft.com/office/drawing/2014/main" id="{624AB306-5E6A-B13B-FE27-112987B7CEF9}"/>
              </a:ext>
            </a:extLst>
          </p:cNvPr>
          <p:cNvSpPr/>
          <p:nvPr/>
        </p:nvSpPr>
        <p:spPr>
          <a:xfrm>
            <a:off x="3541379" y="178950"/>
            <a:ext cx="1737360" cy="1706880"/>
          </a:xfrm>
          <a:prstGeom prst="star24">
            <a:avLst>
              <a:gd name="adj" fmla="val 49999"/>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76AA706-D459-B3A8-11BB-4890DE2DAD2B}"/>
              </a:ext>
            </a:extLst>
          </p:cNvPr>
          <p:cNvSpPr txBox="1"/>
          <p:nvPr/>
        </p:nvSpPr>
        <p:spPr>
          <a:xfrm>
            <a:off x="3541379" y="706917"/>
            <a:ext cx="1737361" cy="650947"/>
          </a:xfrm>
          <a:prstGeom prst="rect">
            <a:avLst/>
          </a:prstGeom>
          <a:noFill/>
          <a:ln>
            <a:noFill/>
          </a:ln>
        </p:spPr>
        <p:txBody>
          <a:bodyPr wrap="square" lIns="0" tIns="0" rIns="0" bIns="0" rtlCol="0">
            <a:spAutoFit/>
          </a:bodyPr>
          <a:lstStyle/>
          <a:p>
            <a:pPr algn="ctr" hangingPunct="0">
              <a:lnSpc>
                <a:spcPct val="114000"/>
              </a:lnSpc>
            </a:pPr>
            <a:r>
              <a:rPr lang="ja-JP" altLang="en-US" sz="2000" b="1" dirty="0">
                <a:latin typeface="BIZ UDPGothic" panose="020B0400000000000000" pitchFamily="34" charset="-128"/>
                <a:ea typeface="BIZ UDPGothic" panose="020B0400000000000000" pitchFamily="34" charset="-128"/>
              </a:rPr>
              <a:t>こども・子育て世帯を応援！</a:t>
            </a:r>
            <a:endParaRPr lang="en-US" altLang="ja-JP" sz="2000" dirty="0">
              <a:latin typeface="BIZ UDPGothic" panose="020B0400000000000000" pitchFamily="34" charset="-128"/>
              <a:ea typeface="BIZ UDPGothic" panose="020B0400000000000000" pitchFamily="34" charset="-128"/>
            </a:endParaRPr>
          </a:p>
        </p:txBody>
      </p:sp>
      <p:pic>
        <p:nvPicPr>
          <p:cNvPr id="21" name="図 20" descr="テキスト&#10;&#10;AI 生成コンテンツは誤りを含む可能性があります。">
            <a:extLst>
              <a:ext uri="{FF2B5EF4-FFF2-40B4-BE49-F238E27FC236}">
                <a16:creationId xmlns:a16="http://schemas.microsoft.com/office/drawing/2014/main" id="{568F56E4-6957-8662-2631-CBD49F638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86" y="257537"/>
            <a:ext cx="1416627" cy="489612"/>
          </a:xfrm>
          <a:prstGeom prst="rect">
            <a:avLst/>
          </a:prstGeom>
        </p:spPr>
      </p:pic>
      <p:sp>
        <p:nvSpPr>
          <p:cNvPr id="2" name="テキスト ボックス 1">
            <a:extLst>
              <a:ext uri="{FF2B5EF4-FFF2-40B4-BE49-F238E27FC236}">
                <a16:creationId xmlns:a16="http://schemas.microsoft.com/office/drawing/2014/main" id="{76FFE500-F956-B1BF-BEE6-21BF30BF0D7B}"/>
              </a:ext>
            </a:extLst>
          </p:cNvPr>
          <p:cNvSpPr txBox="1"/>
          <p:nvPr/>
        </p:nvSpPr>
        <p:spPr>
          <a:xfrm>
            <a:off x="5347043" y="757128"/>
            <a:ext cx="2149563" cy="9500562"/>
          </a:xfrm>
          <a:prstGeom prst="rect">
            <a:avLst/>
          </a:prstGeom>
          <a:noFill/>
        </p:spPr>
        <p:txBody>
          <a:bodyPr vert="eaVert"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児童手当の拡充や妊婦のための支援給付など</a:t>
            </a:r>
            <a:endParaRPr kumimoji="0"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こども</a:t>
            </a:r>
            <a:r>
              <a:rPr kumimoji="0" lang="ja-JP" altLang="en-US" sz="2800" b="0" i="0" u="none" strike="noStrike" kern="1200" cap="none" spc="0" normalizeH="0" baseline="0" noProof="0" dirty="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800" b="1" i="0" u="none" strike="noStrike" kern="1200" cap="none" spc="0" normalizeH="0" baseline="0" noProof="0" dirty="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子育て支援の拡充</a:t>
            </a: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が既に始まっています。</a:t>
            </a:r>
            <a:endParaRPr kumimoji="0"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給付の拡充には、令和８年度から始まる</a:t>
            </a:r>
            <a:endParaRPr kumimoji="0"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子ども・子育て支援金</a:t>
            </a: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が充てられます。</a:t>
            </a:r>
          </a:p>
        </p:txBody>
      </p:sp>
      <p:grpSp>
        <p:nvGrpSpPr>
          <p:cNvPr id="81" name="グループ化 80">
            <a:extLst>
              <a:ext uri="{FF2B5EF4-FFF2-40B4-BE49-F238E27FC236}">
                <a16:creationId xmlns:a16="http://schemas.microsoft.com/office/drawing/2014/main" id="{BB4F3CB3-56B2-D7B3-797D-DB6EAFD8EE17}"/>
              </a:ext>
            </a:extLst>
          </p:cNvPr>
          <p:cNvGrpSpPr/>
          <p:nvPr/>
        </p:nvGrpSpPr>
        <p:grpSpPr>
          <a:xfrm>
            <a:off x="-34082" y="4783015"/>
            <a:ext cx="5268421" cy="5933064"/>
            <a:chOff x="-34082" y="5268302"/>
            <a:chExt cx="5268421" cy="5447776"/>
          </a:xfrm>
        </p:grpSpPr>
        <p:sp>
          <p:nvSpPr>
            <p:cNvPr id="82" name="正方形/長方形 81">
              <a:extLst>
                <a:ext uri="{FF2B5EF4-FFF2-40B4-BE49-F238E27FC236}">
                  <a16:creationId xmlns:a16="http://schemas.microsoft.com/office/drawing/2014/main" id="{4161CDD9-B262-1F82-2551-A2C34C146D4C}"/>
                </a:ext>
              </a:extLst>
            </p:cNvPr>
            <p:cNvSpPr/>
            <p:nvPr/>
          </p:nvSpPr>
          <p:spPr>
            <a:xfrm>
              <a:off x="-34082" y="5268302"/>
              <a:ext cx="5268421" cy="544777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F0E867B2-CF6F-EE2F-1DBE-21570F5F30FB}"/>
                </a:ext>
              </a:extLst>
            </p:cNvPr>
            <p:cNvSpPr/>
            <p:nvPr/>
          </p:nvSpPr>
          <p:spPr>
            <a:xfrm>
              <a:off x="170619" y="5783039"/>
              <a:ext cx="4847917" cy="4565454"/>
            </a:xfrm>
            <a:prstGeom prst="roundRect">
              <a:avLst>
                <a:gd name="adj" fmla="val 593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84" name="直線コネクタ 83">
            <a:extLst>
              <a:ext uri="{FF2B5EF4-FFF2-40B4-BE49-F238E27FC236}">
                <a16:creationId xmlns:a16="http://schemas.microsoft.com/office/drawing/2014/main" id="{D7F33075-E669-18B2-8AB3-32BD5AF394FE}"/>
              </a:ext>
            </a:extLst>
          </p:cNvPr>
          <p:cNvCxnSpPr>
            <a:cxnSpLocks/>
          </p:cNvCxnSpPr>
          <p:nvPr/>
        </p:nvCxnSpPr>
        <p:spPr>
          <a:xfrm>
            <a:off x="2584450" y="5489512"/>
            <a:ext cx="0" cy="468000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85" name="グループ化 84">
            <a:extLst>
              <a:ext uri="{FF2B5EF4-FFF2-40B4-BE49-F238E27FC236}">
                <a16:creationId xmlns:a16="http://schemas.microsoft.com/office/drawing/2014/main" id="{4635BA8E-67F8-CA89-0F15-DF336C0889C6}"/>
              </a:ext>
            </a:extLst>
          </p:cNvPr>
          <p:cNvGrpSpPr/>
          <p:nvPr/>
        </p:nvGrpSpPr>
        <p:grpSpPr>
          <a:xfrm>
            <a:off x="330624" y="5530520"/>
            <a:ext cx="4472070" cy="4563048"/>
            <a:chOff x="354070" y="5863024"/>
            <a:chExt cx="4472070" cy="4498984"/>
          </a:xfrm>
        </p:grpSpPr>
        <p:grpSp>
          <p:nvGrpSpPr>
            <p:cNvPr id="86" name="グループ化 85">
              <a:extLst>
                <a:ext uri="{FF2B5EF4-FFF2-40B4-BE49-F238E27FC236}">
                  <a16:creationId xmlns:a16="http://schemas.microsoft.com/office/drawing/2014/main" id="{E467ABCA-F71E-15D5-2EF0-5617C134F2EF}"/>
                </a:ext>
              </a:extLst>
            </p:cNvPr>
            <p:cNvGrpSpPr/>
            <p:nvPr/>
          </p:nvGrpSpPr>
          <p:grpSpPr>
            <a:xfrm>
              <a:off x="354070" y="5863024"/>
              <a:ext cx="2095726" cy="2200268"/>
              <a:chOff x="354070" y="5863024"/>
              <a:chExt cx="2095726" cy="2200268"/>
            </a:xfrm>
          </p:grpSpPr>
          <p:sp>
            <p:nvSpPr>
              <p:cNvPr id="99" name="テキスト ボックス 98">
                <a:extLst>
                  <a:ext uri="{FF2B5EF4-FFF2-40B4-BE49-F238E27FC236}">
                    <a16:creationId xmlns:a16="http://schemas.microsoft.com/office/drawing/2014/main" id="{91A8F201-9102-7C4E-C6CC-F4DA6E47AF16}"/>
                  </a:ext>
                </a:extLst>
              </p:cNvPr>
              <p:cNvSpPr txBox="1"/>
              <p:nvPr/>
            </p:nvSpPr>
            <p:spPr>
              <a:xfrm>
                <a:off x="411294" y="5863024"/>
                <a:ext cx="1517486"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児童手当の拡充</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100" name="テキスト ボックス 99">
                <a:extLst>
                  <a:ext uri="{FF2B5EF4-FFF2-40B4-BE49-F238E27FC236}">
                    <a16:creationId xmlns:a16="http://schemas.microsoft.com/office/drawing/2014/main" id="{651A58B7-365A-62AC-816C-B9677BDEC5AF}"/>
                  </a:ext>
                </a:extLst>
              </p:cNvPr>
              <p:cNvSpPr txBox="1"/>
              <p:nvPr/>
            </p:nvSpPr>
            <p:spPr>
              <a:xfrm>
                <a:off x="354070" y="6186407"/>
                <a:ext cx="2095726" cy="1553502"/>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所得によらず、支給の対象となります。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支給期間を高校生年代まで延長します。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第</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子以降はより手厚く、一人当たり月</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万円に大幅増額します。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4</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か月に</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回から、</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2</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か月に</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回の支給になります。</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令和６年</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月分から拡充</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101" name="テキスト ボックス 100">
                <a:extLst>
                  <a:ext uri="{FF2B5EF4-FFF2-40B4-BE49-F238E27FC236}">
                    <a16:creationId xmlns:a16="http://schemas.microsoft.com/office/drawing/2014/main" id="{44E60CB6-AB62-4D0C-6797-01E5B018A993}"/>
                  </a:ext>
                </a:extLst>
              </p:cNvPr>
              <p:cNvSpPr txBox="1"/>
              <p:nvPr/>
            </p:nvSpPr>
            <p:spPr>
              <a:xfrm>
                <a:off x="411294" y="7823162"/>
                <a:ext cx="1706329"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育児時短就業給付</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grpSp>
        <p:sp>
          <p:nvSpPr>
            <p:cNvPr id="87" name="テキスト ボックス 86">
              <a:extLst>
                <a:ext uri="{FF2B5EF4-FFF2-40B4-BE49-F238E27FC236}">
                  <a16:creationId xmlns:a16="http://schemas.microsoft.com/office/drawing/2014/main" id="{9B49F928-9E3B-CE2A-9715-298CF82BA816}"/>
                </a:ext>
              </a:extLst>
            </p:cNvPr>
            <p:cNvSpPr txBox="1"/>
            <p:nvPr/>
          </p:nvSpPr>
          <p:spPr>
            <a:xfrm>
              <a:off x="354070" y="8146545"/>
              <a:ext cx="2095726" cy="851772"/>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「育児時短就業給付」を創設し、こどもが２歳未満の期間に、時短勤務を選択した場合、時短勤務時の賃金の原則</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％を支給します。</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88" name="テキスト ボックス 87">
              <a:extLst>
                <a:ext uri="{FF2B5EF4-FFF2-40B4-BE49-F238E27FC236}">
                  <a16:creationId xmlns:a16="http://schemas.microsoft.com/office/drawing/2014/main" id="{5801EDA9-5570-4A27-A24B-F8F2871BC874}"/>
                </a:ext>
              </a:extLst>
            </p:cNvPr>
            <p:cNvSpPr txBox="1"/>
            <p:nvPr/>
          </p:nvSpPr>
          <p:spPr>
            <a:xfrm>
              <a:off x="411294" y="9081570"/>
              <a:ext cx="1941827" cy="520848"/>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育児期間中の</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国民年金保険料免除</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89" name="テキスト ボックス 88">
              <a:extLst>
                <a:ext uri="{FF2B5EF4-FFF2-40B4-BE49-F238E27FC236}">
                  <a16:creationId xmlns:a16="http://schemas.microsoft.com/office/drawing/2014/main" id="{8DDBA108-FC2B-D49B-A9D4-F0CE57431660}"/>
                </a:ext>
              </a:extLst>
            </p:cNvPr>
            <p:cNvSpPr txBox="1"/>
            <p:nvPr/>
          </p:nvSpPr>
          <p:spPr>
            <a:xfrm>
              <a:off x="354070" y="9685669"/>
              <a:ext cx="2095726" cy="676339"/>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国民年金の第</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号被保険者の方を対象に、育児期間中の国民年金保険料免除措置を創設します。</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8</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年</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月分から実施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nvGrpSpPr>
            <p:cNvPr id="90" name="グループ化 89">
              <a:extLst>
                <a:ext uri="{FF2B5EF4-FFF2-40B4-BE49-F238E27FC236}">
                  <a16:creationId xmlns:a16="http://schemas.microsoft.com/office/drawing/2014/main" id="{FCBBE16A-4513-1269-D64E-E2950DB86C14}"/>
                </a:ext>
              </a:extLst>
            </p:cNvPr>
            <p:cNvGrpSpPr/>
            <p:nvPr/>
          </p:nvGrpSpPr>
          <p:grpSpPr>
            <a:xfrm>
              <a:off x="2716270" y="5869717"/>
              <a:ext cx="2109256" cy="1187512"/>
              <a:chOff x="354070" y="5850667"/>
              <a:chExt cx="2109256" cy="1187512"/>
            </a:xfrm>
          </p:grpSpPr>
          <p:sp>
            <p:nvSpPr>
              <p:cNvPr id="97" name="テキスト ボックス 96">
                <a:extLst>
                  <a:ext uri="{FF2B5EF4-FFF2-40B4-BE49-F238E27FC236}">
                    <a16:creationId xmlns:a16="http://schemas.microsoft.com/office/drawing/2014/main" id="{A56F374A-4404-3855-7CDA-AA2A55F4531A}"/>
                  </a:ext>
                </a:extLst>
              </p:cNvPr>
              <p:cNvSpPr txBox="1"/>
              <p:nvPr/>
            </p:nvSpPr>
            <p:spPr>
              <a:xfrm>
                <a:off x="411293" y="5850667"/>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妊婦のための支援給付</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8" name="テキスト ボックス 97">
                <a:extLst>
                  <a:ext uri="{FF2B5EF4-FFF2-40B4-BE49-F238E27FC236}">
                    <a16:creationId xmlns:a16="http://schemas.microsoft.com/office/drawing/2014/main" id="{A3585900-B659-406D-D6DB-F42039F079E8}"/>
                  </a:ext>
                </a:extLst>
              </p:cNvPr>
              <p:cNvSpPr txBox="1"/>
              <p:nvPr/>
            </p:nvSpPr>
            <p:spPr>
              <a:xfrm>
                <a:off x="354070" y="6186407"/>
                <a:ext cx="2095726" cy="851772"/>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「伴走型相談支援」の面談と合わせて、妊娠届出時に</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5</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万円、妊娠後期以降に妊娠しているこどもの数</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×5</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万円、を支給します。</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91" name="グループ化 90">
              <a:extLst>
                <a:ext uri="{FF2B5EF4-FFF2-40B4-BE49-F238E27FC236}">
                  <a16:creationId xmlns:a16="http://schemas.microsoft.com/office/drawing/2014/main" id="{37966BC5-907E-794B-3DE8-65E778BB5993}"/>
                </a:ext>
              </a:extLst>
            </p:cNvPr>
            <p:cNvGrpSpPr/>
            <p:nvPr/>
          </p:nvGrpSpPr>
          <p:grpSpPr>
            <a:xfrm>
              <a:off x="2716884" y="7161890"/>
              <a:ext cx="2109256" cy="1350587"/>
              <a:chOff x="354070" y="5863024"/>
              <a:chExt cx="2109256" cy="1350587"/>
            </a:xfrm>
          </p:grpSpPr>
          <p:sp>
            <p:nvSpPr>
              <p:cNvPr id="95" name="テキスト ボックス 94">
                <a:extLst>
                  <a:ext uri="{FF2B5EF4-FFF2-40B4-BE49-F238E27FC236}">
                    <a16:creationId xmlns:a16="http://schemas.microsoft.com/office/drawing/2014/main" id="{D4110314-BB42-7AF8-FCE4-19443E3F1576}"/>
                  </a:ext>
                </a:extLst>
              </p:cNvPr>
              <p:cNvSpPr txBox="1"/>
              <p:nvPr/>
            </p:nvSpPr>
            <p:spPr>
              <a:xfrm>
                <a:off x="411293" y="5863024"/>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出生後休業支援給付</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6" name="テキスト ボックス 95">
                <a:extLst>
                  <a:ext uri="{FF2B5EF4-FFF2-40B4-BE49-F238E27FC236}">
                    <a16:creationId xmlns:a16="http://schemas.microsoft.com/office/drawing/2014/main" id="{839718D2-5A60-D1E0-D018-B5F4F9D304D9}"/>
                  </a:ext>
                </a:extLst>
              </p:cNvPr>
              <p:cNvSpPr txBox="1"/>
              <p:nvPr/>
            </p:nvSpPr>
            <p:spPr>
              <a:xfrm>
                <a:off x="354070" y="6186407"/>
                <a:ext cx="2095726" cy="1027204"/>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「出生後休業支援給付」を創設し、子の出生直後の一定期間内に両親ともに</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14</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日以上の育児休業を取った場合、最大</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28</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日間、手取りの</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割相当を支給します。</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92" name="グループ化 91">
              <a:extLst>
                <a:ext uri="{FF2B5EF4-FFF2-40B4-BE49-F238E27FC236}">
                  <a16:creationId xmlns:a16="http://schemas.microsoft.com/office/drawing/2014/main" id="{D083B9CC-42BB-FB2C-663E-158646F99244}"/>
                </a:ext>
              </a:extLst>
            </p:cNvPr>
            <p:cNvGrpSpPr/>
            <p:nvPr/>
          </p:nvGrpSpPr>
          <p:grpSpPr>
            <a:xfrm>
              <a:off x="2716884" y="8647790"/>
              <a:ext cx="2109256" cy="1350587"/>
              <a:chOff x="354070" y="5863024"/>
              <a:chExt cx="2109256" cy="1350587"/>
            </a:xfrm>
          </p:grpSpPr>
          <p:sp>
            <p:nvSpPr>
              <p:cNvPr id="93" name="テキスト ボックス 92">
                <a:extLst>
                  <a:ext uri="{FF2B5EF4-FFF2-40B4-BE49-F238E27FC236}">
                    <a16:creationId xmlns:a16="http://schemas.microsoft.com/office/drawing/2014/main" id="{80035E13-AFE7-64B7-6627-A3330EA02ECF}"/>
                  </a:ext>
                </a:extLst>
              </p:cNvPr>
              <p:cNvSpPr txBox="1"/>
              <p:nvPr/>
            </p:nvSpPr>
            <p:spPr>
              <a:xfrm>
                <a:off x="411293" y="5863024"/>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こども誰でも通園制度</a:t>
                </a:r>
                <a:endParaRPr kumimoji="0" lang="en-US" altLang="ja-JP" sz="16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4" name="テキスト ボックス 93">
                <a:extLst>
                  <a:ext uri="{FF2B5EF4-FFF2-40B4-BE49-F238E27FC236}">
                    <a16:creationId xmlns:a16="http://schemas.microsoft.com/office/drawing/2014/main" id="{B54B2322-ACDF-AB7E-26D7-241BED87F198}"/>
                  </a:ext>
                </a:extLst>
              </p:cNvPr>
              <p:cNvSpPr txBox="1"/>
              <p:nvPr/>
            </p:nvSpPr>
            <p:spPr>
              <a:xfrm>
                <a:off x="354070" y="6186407"/>
                <a:ext cx="2095726" cy="1027204"/>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保育所等に通っていない</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歳</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6</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カ月から満</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歳未満のこどもが時間単位等で柔軟に利用できる制度です。こども１人当たり</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時間／月の利用が可能です。</a:t>
                </a:r>
              </a:p>
              <a:p>
                <a:pPr marR="0" lvl="0" algn="just" defTabSz="457200" rtl="0" eaLnBrk="1" fontAlgn="auto" latinLnBrk="0" hangingPunct="0">
                  <a:lnSpc>
                    <a:spcPct val="114000"/>
                  </a:lnSpc>
                  <a:spcBef>
                    <a:spcPts val="0"/>
                  </a:spcBef>
                  <a:spcAft>
                    <a:spcPts val="0"/>
                  </a:spcAft>
                  <a:buClrTx/>
                  <a:buSzTx/>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令和８年度より全国実施</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sp>
        <p:nvSpPr>
          <p:cNvPr id="102" name="テキスト ボックス 101">
            <a:extLst>
              <a:ext uri="{FF2B5EF4-FFF2-40B4-BE49-F238E27FC236}">
                <a16:creationId xmlns:a16="http://schemas.microsoft.com/office/drawing/2014/main" id="{251AEF38-E3EB-2A89-3228-91AA27E2B131}"/>
              </a:ext>
            </a:extLst>
          </p:cNvPr>
          <p:cNvSpPr txBox="1"/>
          <p:nvPr/>
        </p:nvSpPr>
        <p:spPr>
          <a:xfrm>
            <a:off x="236463" y="4893484"/>
            <a:ext cx="4746111" cy="360163"/>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white"/>
                </a:solidFill>
                <a:effectLst/>
                <a:uLnTx/>
                <a:uFillTx/>
                <a:latin typeface="BIZ UDPGothic" panose="020B0400000000000000" pitchFamily="34" charset="-128"/>
                <a:ea typeface="BIZ UDPGothic" panose="020B0400000000000000" pitchFamily="34" charset="-128"/>
                <a:cs typeface="+mn-cs"/>
              </a:rPr>
              <a:t>拡充される給付の例</a:t>
            </a:r>
          </a:p>
        </p:txBody>
      </p:sp>
      <p:sp>
        <p:nvSpPr>
          <p:cNvPr id="103" name="テキスト ボックス 102">
            <a:extLst>
              <a:ext uri="{FF2B5EF4-FFF2-40B4-BE49-F238E27FC236}">
                <a16:creationId xmlns:a16="http://schemas.microsoft.com/office/drawing/2014/main" id="{16411EB7-AC6B-48DC-2C0A-54D6256D7535}"/>
              </a:ext>
            </a:extLst>
          </p:cNvPr>
          <p:cNvSpPr txBox="1"/>
          <p:nvPr/>
        </p:nvSpPr>
        <p:spPr>
          <a:xfrm rot="16200000">
            <a:off x="2190378" y="8873085"/>
            <a:ext cx="334707" cy="3244412"/>
          </a:xfrm>
          <a:prstGeom prst="rect">
            <a:avLst/>
          </a:prstGeom>
          <a:noFill/>
        </p:spPr>
        <p:txBody>
          <a:bodyPr vert="eaVert"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ja-JP" altLang="en-US" sz="1000" u="sng">
                <a:solidFill>
                  <a:schemeClr val="accent2">
                    <a:lumMod val="50000"/>
                  </a:schemeClr>
                </a:solidFill>
                <a:latin typeface="BIZ UDPゴシック" panose="020B0400000000000000" pitchFamily="50" charset="-128"/>
                <a:ea typeface="BIZ UDPゴシック" panose="020B0400000000000000" pitchFamily="50" charset="-128"/>
              </a:rPr>
              <a:t>子ども・子育て支援金については、裏面に詳細があります。</a:t>
            </a:r>
            <a:endParaRPr kumimoji="0" lang="ja-JP" altLang="ja-JP" sz="1000" b="0" i="0" u="sng" strike="noStrike" kern="1200" cap="none" spc="0" normalizeH="0" baseline="0" noProof="0" dirty="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04" name="直線矢印コネクタ 103">
            <a:extLst>
              <a:ext uri="{FF2B5EF4-FFF2-40B4-BE49-F238E27FC236}">
                <a16:creationId xmlns:a16="http://schemas.microsoft.com/office/drawing/2014/main" id="{9DD2D301-F873-2934-EE2A-06526F281B8D}"/>
              </a:ext>
            </a:extLst>
          </p:cNvPr>
          <p:cNvCxnSpPr>
            <a:cxnSpLocks/>
          </p:cNvCxnSpPr>
          <p:nvPr/>
        </p:nvCxnSpPr>
        <p:spPr>
          <a:xfrm flipH="1">
            <a:off x="306797" y="10501600"/>
            <a:ext cx="347740" cy="0"/>
          </a:xfrm>
          <a:prstGeom prst="straightConnector1">
            <a:avLst/>
          </a:prstGeom>
          <a:ln w="38100">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108" name="直線コネクタ 107">
            <a:extLst>
              <a:ext uri="{FF2B5EF4-FFF2-40B4-BE49-F238E27FC236}">
                <a16:creationId xmlns:a16="http://schemas.microsoft.com/office/drawing/2014/main" id="{30DC6CAE-BDF4-096C-1E71-D78B8883FA26}"/>
              </a:ext>
            </a:extLst>
          </p:cNvPr>
          <p:cNvCxnSpPr/>
          <p:nvPr/>
        </p:nvCxnSpPr>
        <p:spPr>
          <a:xfrm flipH="1">
            <a:off x="-34082" y="5068360"/>
            <a:ext cx="1092115"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直線コネクタ 108">
            <a:extLst>
              <a:ext uri="{FF2B5EF4-FFF2-40B4-BE49-F238E27FC236}">
                <a16:creationId xmlns:a16="http://schemas.microsoft.com/office/drawing/2014/main" id="{8517D51F-D469-F83E-2B1E-53D13FC758BF}"/>
              </a:ext>
            </a:extLst>
          </p:cNvPr>
          <p:cNvCxnSpPr/>
          <p:nvPr/>
        </p:nvCxnSpPr>
        <p:spPr>
          <a:xfrm flipH="1">
            <a:off x="4138773" y="5061106"/>
            <a:ext cx="1092115"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11" name="グループ化 110">
            <a:extLst>
              <a:ext uri="{FF2B5EF4-FFF2-40B4-BE49-F238E27FC236}">
                <a16:creationId xmlns:a16="http://schemas.microsoft.com/office/drawing/2014/main" id="{58850D30-211F-A70F-0426-412EA3DA7ECA}"/>
              </a:ext>
            </a:extLst>
          </p:cNvPr>
          <p:cNvGrpSpPr/>
          <p:nvPr/>
        </p:nvGrpSpPr>
        <p:grpSpPr>
          <a:xfrm>
            <a:off x="2938" y="238759"/>
            <a:ext cx="5275911" cy="4876493"/>
            <a:chOff x="141317" y="193925"/>
            <a:chExt cx="5275911" cy="4876493"/>
          </a:xfrm>
        </p:grpSpPr>
        <p:grpSp>
          <p:nvGrpSpPr>
            <p:cNvPr id="112" name="グループ化 111">
              <a:extLst>
                <a:ext uri="{FF2B5EF4-FFF2-40B4-BE49-F238E27FC236}">
                  <a16:creationId xmlns:a16="http://schemas.microsoft.com/office/drawing/2014/main" id="{22DA3C34-78C0-DFA4-967B-703D8DAA69D6}"/>
                </a:ext>
              </a:extLst>
            </p:cNvPr>
            <p:cNvGrpSpPr/>
            <p:nvPr/>
          </p:nvGrpSpPr>
          <p:grpSpPr>
            <a:xfrm>
              <a:off x="1305798" y="925675"/>
              <a:ext cx="1440115" cy="1084344"/>
              <a:chOff x="-5287200" y="-94785"/>
              <a:chExt cx="1646219" cy="1239532"/>
            </a:xfrm>
          </p:grpSpPr>
          <p:sp>
            <p:nvSpPr>
              <p:cNvPr id="126" name="楕円 125">
                <a:extLst>
                  <a:ext uri="{FF2B5EF4-FFF2-40B4-BE49-F238E27FC236}">
                    <a16:creationId xmlns:a16="http://schemas.microsoft.com/office/drawing/2014/main" id="{9B4E11D3-2B73-E36F-A96A-B71F603F3F91}"/>
                  </a:ext>
                </a:extLst>
              </p:cNvPr>
              <p:cNvSpPr/>
              <p:nvPr/>
            </p:nvSpPr>
            <p:spPr>
              <a:xfrm>
                <a:off x="-4992719" y="-34549"/>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図 126">
                <a:extLst>
                  <a:ext uri="{FF2B5EF4-FFF2-40B4-BE49-F238E27FC236}">
                    <a16:creationId xmlns:a16="http://schemas.microsoft.com/office/drawing/2014/main" id="{5E38E1FF-EBCA-EDF3-1447-837FDD43B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200" y="-94785"/>
                <a:ext cx="1646219" cy="1234665"/>
              </a:xfrm>
              <a:prstGeom prst="rect">
                <a:avLst/>
              </a:prstGeom>
            </p:spPr>
          </p:pic>
        </p:grpSp>
        <p:grpSp>
          <p:nvGrpSpPr>
            <p:cNvPr id="113" name="グループ化 112">
              <a:extLst>
                <a:ext uri="{FF2B5EF4-FFF2-40B4-BE49-F238E27FC236}">
                  <a16:creationId xmlns:a16="http://schemas.microsoft.com/office/drawing/2014/main" id="{AFDF8ED2-C9B6-BFFB-5D61-69D984A0A2F8}"/>
                </a:ext>
              </a:extLst>
            </p:cNvPr>
            <p:cNvGrpSpPr/>
            <p:nvPr/>
          </p:nvGrpSpPr>
          <p:grpSpPr>
            <a:xfrm>
              <a:off x="2307534" y="193925"/>
              <a:ext cx="1599780" cy="1199835"/>
              <a:chOff x="-3776215" y="-307221"/>
              <a:chExt cx="1828736" cy="1371552"/>
            </a:xfrm>
          </p:grpSpPr>
          <p:sp>
            <p:nvSpPr>
              <p:cNvPr id="124" name="楕円 123">
                <a:extLst>
                  <a:ext uri="{FF2B5EF4-FFF2-40B4-BE49-F238E27FC236}">
                    <a16:creationId xmlns:a16="http://schemas.microsoft.com/office/drawing/2014/main" id="{3643ED58-80F4-6CA0-196A-BF7B90B84FC8}"/>
                  </a:ext>
                </a:extLst>
              </p:cNvPr>
              <p:cNvSpPr/>
              <p:nvPr/>
            </p:nvSpPr>
            <p:spPr>
              <a:xfrm>
                <a:off x="-3458048" y="-151269"/>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5" name="図 124">
                <a:extLst>
                  <a:ext uri="{FF2B5EF4-FFF2-40B4-BE49-F238E27FC236}">
                    <a16:creationId xmlns:a16="http://schemas.microsoft.com/office/drawing/2014/main" id="{54F05780-D50E-236E-0B28-C5FA578E6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215" y="-307221"/>
                <a:ext cx="1828736" cy="1371552"/>
              </a:xfrm>
              <a:prstGeom prst="rect">
                <a:avLst/>
              </a:prstGeom>
            </p:spPr>
          </p:pic>
        </p:grpSp>
        <p:grpSp>
          <p:nvGrpSpPr>
            <p:cNvPr id="114" name="グループ化 113">
              <a:extLst>
                <a:ext uri="{FF2B5EF4-FFF2-40B4-BE49-F238E27FC236}">
                  <a16:creationId xmlns:a16="http://schemas.microsoft.com/office/drawing/2014/main" id="{CBCD24BC-3A22-9E84-0472-A9E0CED0F408}"/>
                </a:ext>
              </a:extLst>
            </p:cNvPr>
            <p:cNvGrpSpPr/>
            <p:nvPr/>
          </p:nvGrpSpPr>
          <p:grpSpPr>
            <a:xfrm>
              <a:off x="4274358" y="1410143"/>
              <a:ext cx="1136225" cy="1241477"/>
              <a:chOff x="-5016147" y="-338217"/>
              <a:chExt cx="1298838" cy="1419153"/>
            </a:xfrm>
          </p:grpSpPr>
          <p:sp>
            <p:nvSpPr>
              <p:cNvPr id="122" name="楕円 121">
                <a:extLst>
                  <a:ext uri="{FF2B5EF4-FFF2-40B4-BE49-F238E27FC236}">
                    <a16:creationId xmlns:a16="http://schemas.microsoft.com/office/drawing/2014/main" id="{C934260A-93A6-88BA-0199-B463D505B073}"/>
                  </a:ext>
                </a:extLst>
              </p:cNvPr>
              <p:cNvSpPr/>
              <p:nvPr/>
            </p:nvSpPr>
            <p:spPr>
              <a:xfrm>
                <a:off x="-5016147" y="-98360"/>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a:extLst>
                  <a:ext uri="{FF2B5EF4-FFF2-40B4-BE49-F238E27FC236}">
                    <a16:creationId xmlns:a16="http://schemas.microsoft.com/office/drawing/2014/main" id="{ED062475-AA74-5668-E470-31318CE6B5BF}"/>
                  </a:ext>
                </a:extLst>
              </p:cNvPr>
              <p:cNvPicPr>
                <a:picLocks noChangeAspect="1"/>
              </p:cNvPicPr>
              <p:nvPr/>
            </p:nvPicPr>
            <p:blipFill>
              <a:blip r:embed="rId5">
                <a:extLst>
                  <a:ext uri="{28A0092B-C50C-407E-A947-70E740481C1C}">
                    <a14:useLocalDpi xmlns:a14="http://schemas.microsoft.com/office/drawing/2010/main" val="0"/>
                  </a:ext>
                </a:extLst>
              </a:blip>
              <a:srcRect l="53100" t="10923" b="6602"/>
              <a:stretch>
                <a:fillRect/>
              </a:stretch>
            </p:blipFill>
            <p:spPr>
              <a:xfrm>
                <a:off x="-4777452" y="-338217"/>
                <a:ext cx="1060143" cy="1398210"/>
              </a:xfrm>
              <a:prstGeom prst="rect">
                <a:avLst/>
              </a:prstGeom>
            </p:spPr>
          </p:pic>
        </p:grpSp>
        <p:grpSp>
          <p:nvGrpSpPr>
            <p:cNvPr id="115" name="グループ化 114">
              <a:extLst>
                <a:ext uri="{FF2B5EF4-FFF2-40B4-BE49-F238E27FC236}">
                  <a16:creationId xmlns:a16="http://schemas.microsoft.com/office/drawing/2014/main" id="{20E9C8A9-64AD-DDA1-9148-E8174AC36E83}"/>
                </a:ext>
              </a:extLst>
            </p:cNvPr>
            <p:cNvGrpSpPr/>
            <p:nvPr/>
          </p:nvGrpSpPr>
          <p:grpSpPr>
            <a:xfrm>
              <a:off x="141317" y="893713"/>
              <a:ext cx="1169158" cy="1297580"/>
              <a:chOff x="-6693447" y="-333382"/>
              <a:chExt cx="1336485" cy="1483286"/>
            </a:xfrm>
          </p:grpSpPr>
          <p:sp>
            <p:nvSpPr>
              <p:cNvPr id="120" name="楕円 119">
                <a:extLst>
                  <a:ext uri="{FF2B5EF4-FFF2-40B4-BE49-F238E27FC236}">
                    <a16:creationId xmlns:a16="http://schemas.microsoft.com/office/drawing/2014/main" id="{2F68DD9E-BED4-89E5-2028-D943732E81D9}"/>
                  </a:ext>
                </a:extLst>
              </p:cNvPr>
              <p:cNvSpPr/>
              <p:nvPr/>
            </p:nvSpPr>
            <p:spPr>
              <a:xfrm>
                <a:off x="-6536258" y="-76777"/>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 name="図 120">
                <a:extLst>
                  <a:ext uri="{FF2B5EF4-FFF2-40B4-BE49-F238E27FC236}">
                    <a16:creationId xmlns:a16="http://schemas.microsoft.com/office/drawing/2014/main" id="{51CBBB19-4D70-BB29-0411-5E0211B18AB2}"/>
                  </a:ext>
                </a:extLst>
              </p:cNvPr>
              <p:cNvPicPr>
                <a:picLocks noChangeAspect="1"/>
              </p:cNvPicPr>
              <p:nvPr/>
            </p:nvPicPr>
            <p:blipFill>
              <a:blip r:embed="rId5">
                <a:extLst>
                  <a:ext uri="{28A0092B-C50C-407E-A947-70E740481C1C}">
                    <a14:useLocalDpi xmlns:a14="http://schemas.microsoft.com/office/drawing/2010/main" val="0"/>
                  </a:ext>
                </a:extLst>
              </a:blip>
              <a:srcRect l="-544" t="8763" r="48373" b="3744"/>
              <a:stretch>
                <a:fillRect/>
              </a:stretch>
            </p:blipFill>
            <p:spPr>
              <a:xfrm>
                <a:off x="-6693447" y="-333382"/>
                <a:ext cx="1179296" cy="1483286"/>
              </a:xfrm>
              <a:prstGeom prst="rect">
                <a:avLst/>
              </a:prstGeom>
            </p:spPr>
          </p:pic>
        </p:grpSp>
        <p:sp>
          <p:nvSpPr>
            <p:cNvPr id="116" name="楕円 115">
              <a:extLst>
                <a:ext uri="{FF2B5EF4-FFF2-40B4-BE49-F238E27FC236}">
                  <a16:creationId xmlns:a16="http://schemas.microsoft.com/office/drawing/2014/main" id="{61063577-B48B-7145-C2F2-C48A3E377A46}"/>
                </a:ext>
              </a:extLst>
            </p:cNvPr>
            <p:cNvSpPr/>
            <p:nvPr/>
          </p:nvSpPr>
          <p:spPr>
            <a:xfrm>
              <a:off x="4464119" y="3619500"/>
              <a:ext cx="673804" cy="673804"/>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楕円 116">
              <a:extLst>
                <a:ext uri="{FF2B5EF4-FFF2-40B4-BE49-F238E27FC236}">
                  <a16:creationId xmlns:a16="http://schemas.microsoft.com/office/drawing/2014/main" id="{AE04A987-A515-DFAD-1AF7-9EB7833251F4}"/>
                </a:ext>
              </a:extLst>
            </p:cNvPr>
            <p:cNvSpPr/>
            <p:nvPr/>
          </p:nvSpPr>
          <p:spPr>
            <a:xfrm>
              <a:off x="2772785" y="1520307"/>
              <a:ext cx="343637" cy="343637"/>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楕円 117">
              <a:extLst>
                <a:ext uri="{FF2B5EF4-FFF2-40B4-BE49-F238E27FC236}">
                  <a16:creationId xmlns:a16="http://schemas.microsoft.com/office/drawing/2014/main" id="{F89B3290-F000-6793-483F-CA51FCC8AD72}"/>
                </a:ext>
              </a:extLst>
            </p:cNvPr>
            <p:cNvSpPr/>
            <p:nvPr/>
          </p:nvSpPr>
          <p:spPr>
            <a:xfrm>
              <a:off x="352775" y="3689874"/>
              <a:ext cx="343637" cy="343637"/>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9" name="図 118">
              <a:extLst>
                <a:ext uri="{FF2B5EF4-FFF2-40B4-BE49-F238E27FC236}">
                  <a16:creationId xmlns:a16="http://schemas.microsoft.com/office/drawing/2014/main" id="{8B0C2B9F-83FD-A86C-EF1B-E4EC3755E61A}"/>
                </a:ext>
              </a:extLst>
            </p:cNvPr>
            <p:cNvPicPr>
              <a:picLocks noChangeAspect="1"/>
            </p:cNvPicPr>
            <p:nvPr/>
          </p:nvPicPr>
          <p:blipFill>
            <a:blip r:embed="rId6">
              <a:extLst>
                <a:ext uri="{28A0092B-C50C-407E-A947-70E740481C1C}">
                  <a14:useLocalDpi xmlns:a14="http://schemas.microsoft.com/office/drawing/2010/main" val="0"/>
                </a:ext>
              </a:extLst>
            </a:blip>
            <a:srcRect t="11984"/>
            <a:stretch>
              <a:fillRect/>
            </a:stretch>
          </p:blipFill>
          <p:spPr>
            <a:xfrm>
              <a:off x="262425" y="1667610"/>
              <a:ext cx="5154803" cy="3402808"/>
            </a:xfrm>
            <a:prstGeom prst="rect">
              <a:avLst/>
            </a:prstGeom>
          </p:spPr>
        </p:pic>
      </p:grpSp>
      <p:sp>
        <p:nvSpPr>
          <p:cNvPr id="130" name="二等辺三角形 129">
            <a:extLst>
              <a:ext uri="{FF2B5EF4-FFF2-40B4-BE49-F238E27FC236}">
                <a16:creationId xmlns:a16="http://schemas.microsoft.com/office/drawing/2014/main" id="{5035B7EC-7CE3-88D0-6FFA-E225600A46E8}"/>
              </a:ext>
            </a:extLst>
          </p:cNvPr>
          <p:cNvSpPr/>
          <p:nvPr/>
        </p:nvSpPr>
        <p:spPr>
          <a:xfrm rot="10800000" flipV="1">
            <a:off x="5279932" y="8415756"/>
            <a:ext cx="2276805" cy="2300251"/>
          </a:xfrm>
          <a:prstGeom prst="triangle">
            <a:avLst>
              <a:gd name="adj" fmla="val 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1" name="正方形/長方形 130">
            <a:extLst>
              <a:ext uri="{FF2B5EF4-FFF2-40B4-BE49-F238E27FC236}">
                <a16:creationId xmlns:a16="http://schemas.microsoft.com/office/drawing/2014/main" id="{6ADA26FC-93DD-4A9C-6C3C-D5EFB40AD960}"/>
              </a:ext>
            </a:extLst>
          </p:cNvPr>
          <p:cNvSpPr/>
          <p:nvPr/>
        </p:nvSpPr>
        <p:spPr>
          <a:xfrm>
            <a:off x="5462954" y="375186"/>
            <a:ext cx="1800000" cy="1875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302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7A974-BB56-34B8-0859-33452DAF0C10}"/>
            </a:ext>
          </a:extLst>
        </p:cNvPr>
        <p:cNvGrpSpPr/>
        <p:nvPr/>
      </p:nvGrpSpPr>
      <p:grpSpPr>
        <a:xfrm>
          <a:off x="0" y="0"/>
          <a:ext cx="0" cy="0"/>
          <a:chOff x="0" y="0"/>
          <a:chExt cx="0" cy="0"/>
        </a:xfrm>
      </p:grpSpPr>
      <p:pic>
        <p:nvPicPr>
          <p:cNvPr id="11" name="グラフィックス 10">
            <a:extLst>
              <a:ext uri="{FF2B5EF4-FFF2-40B4-BE49-F238E27FC236}">
                <a16:creationId xmlns:a16="http://schemas.microsoft.com/office/drawing/2014/main" id="{D052F1FA-F4EB-3315-53C8-966CCC673F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37980" y="4592316"/>
            <a:ext cx="3734265" cy="2793834"/>
          </a:xfrm>
          <a:prstGeom prst="rect">
            <a:avLst/>
          </a:prstGeom>
        </p:spPr>
      </p:pic>
      <p:sp>
        <p:nvSpPr>
          <p:cNvPr id="254" name="正方形/長方形 253">
            <a:extLst>
              <a:ext uri="{FF2B5EF4-FFF2-40B4-BE49-F238E27FC236}">
                <a16:creationId xmlns:a16="http://schemas.microsoft.com/office/drawing/2014/main" id="{85C020EC-44DB-F281-E08A-91AC48225E40}"/>
              </a:ext>
            </a:extLst>
          </p:cNvPr>
          <p:cNvSpPr/>
          <p:nvPr/>
        </p:nvSpPr>
        <p:spPr>
          <a:xfrm>
            <a:off x="0" y="10084843"/>
            <a:ext cx="7559675" cy="618270"/>
          </a:xfrm>
          <a:prstGeom prst="rect">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ABDD1755-8ECD-2B82-AB76-49E3828B6ED4}"/>
              </a:ext>
            </a:extLst>
          </p:cNvPr>
          <p:cNvGrpSpPr/>
          <p:nvPr/>
        </p:nvGrpSpPr>
        <p:grpSpPr>
          <a:xfrm>
            <a:off x="0" y="0"/>
            <a:ext cx="7559675" cy="2259203"/>
            <a:chOff x="0" y="0"/>
            <a:chExt cx="7559675" cy="2259203"/>
          </a:xfrm>
        </p:grpSpPr>
        <p:sp>
          <p:nvSpPr>
            <p:cNvPr id="29" name="正方形/長方形 28">
              <a:extLst>
                <a:ext uri="{FF2B5EF4-FFF2-40B4-BE49-F238E27FC236}">
                  <a16:creationId xmlns:a16="http://schemas.microsoft.com/office/drawing/2014/main" id="{B36FBDAD-4C47-BAE5-8E19-C662D7EC7131}"/>
                </a:ext>
              </a:extLst>
            </p:cNvPr>
            <p:cNvSpPr/>
            <p:nvPr/>
          </p:nvSpPr>
          <p:spPr>
            <a:xfrm>
              <a:off x="0" y="0"/>
              <a:ext cx="7559675" cy="225920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30" name="四角形: 角を丸くする 29">
              <a:extLst>
                <a:ext uri="{FF2B5EF4-FFF2-40B4-BE49-F238E27FC236}">
                  <a16:creationId xmlns:a16="http://schemas.microsoft.com/office/drawing/2014/main" id="{2389167F-43E6-4902-5208-E0B3A0443D20}"/>
                </a:ext>
              </a:extLst>
            </p:cNvPr>
            <p:cNvSpPr/>
            <p:nvPr/>
          </p:nvSpPr>
          <p:spPr>
            <a:xfrm>
              <a:off x="188684" y="580450"/>
              <a:ext cx="7166475" cy="1542992"/>
            </a:xfrm>
            <a:prstGeom prst="roundRect">
              <a:avLst>
                <a:gd name="adj" fmla="val 69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13" name="直線コネクタ 12">
            <a:extLst>
              <a:ext uri="{FF2B5EF4-FFF2-40B4-BE49-F238E27FC236}">
                <a16:creationId xmlns:a16="http://schemas.microsoft.com/office/drawing/2014/main" id="{1393B16E-2A4A-A93F-BD80-0076378B5B57}"/>
              </a:ext>
            </a:extLst>
          </p:cNvPr>
          <p:cNvCxnSpPr/>
          <p:nvPr/>
        </p:nvCxnSpPr>
        <p:spPr>
          <a:xfrm>
            <a:off x="309309" y="9358122"/>
            <a:ext cx="6941057"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pic>
        <p:nvPicPr>
          <p:cNvPr id="17" name="図 16" descr="テキスト&#10;&#10;AI 生成コンテンツは誤りを含む可能性があります。">
            <a:extLst>
              <a:ext uri="{FF2B5EF4-FFF2-40B4-BE49-F238E27FC236}">
                <a16:creationId xmlns:a16="http://schemas.microsoft.com/office/drawing/2014/main" id="{C610703A-6C2A-A30A-D2BB-B8A2167CF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732" y="9469949"/>
            <a:ext cx="1241452" cy="429068"/>
          </a:xfrm>
          <a:prstGeom prst="rect">
            <a:avLst/>
          </a:prstGeom>
        </p:spPr>
      </p:pic>
      <p:grpSp>
        <p:nvGrpSpPr>
          <p:cNvPr id="4" name="グループ化 3">
            <a:extLst>
              <a:ext uri="{FF2B5EF4-FFF2-40B4-BE49-F238E27FC236}">
                <a16:creationId xmlns:a16="http://schemas.microsoft.com/office/drawing/2014/main" id="{2787A313-A84C-3E3D-3756-426E9CE1659A}"/>
              </a:ext>
            </a:extLst>
          </p:cNvPr>
          <p:cNvGrpSpPr/>
          <p:nvPr/>
        </p:nvGrpSpPr>
        <p:grpSpPr>
          <a:xfrm>
            <a:off x="2084585" y="9392591"/>
            <a:ext cx="5088944" cy="683141"/>
            <a:chOff x="2084585" y="9869230"/>
            <a:chExt cx="5088944" cy="683141"/>
          </a:xfrm>
        </p:grpSpPr>
        <p:sp>
          <p:nvSpPr>
            <p:cNvPr id="18" name="テキスト ボックス 17">
              <a:extLst>
                <a:ext uri="{FF2B5EF4-FFF2-40B4-BE49-F238E27FC236}">
                  <a16:creationId xmlns:a16="http://schemas.microsoft.com/office/drawing/2014/main" id="{C7F5E8E8-410A-1ED8-DA1B-C62CC9DBE837}"/>
                </a:ext>
              </a:extLst>
            </p:cNvPr>
            <p:cNvSpPr txBox="1"/>
            <p:nvPr/>
          </p:nvSpPr>
          <p:spPr>
            <a:xfrm>
              <a:off x="2084585" y="9965582"/>
              <a:ext cx="1590293" cy="500906"/>
            </a:xfrm>
            <a:prstGeom prst="rect">
              <a:avLst/>
            </a:prstGeom>
            <a:noFill/>
            <a:ln>
              <a:noFill/>
            </a:ln>
          </p:spPr>
          <p:txBody>
            <a:bodyPr wrap="square" lIns="0" tIns="0" rIns="0" bIns="0" rtlCol="0">
              <a:sp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こども家庭庁ホームページ</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「子ども・子育て支援金</a:t>
              </a:r>
              <a:endParaRPr kumimoji="0" lang="en-US" altLang="ja-JP"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　制度について」</a:t>
              </a:r>
              <a:endParaRPr kumimoji="0" lang="ja-JP" altLang="en-US" sz="1000" b="0"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p:txBody>
        </p:sp>
        <p:sp>
          <p:nvSpPr>
            <p:cNvPr id="19" name="テキスト ボックス 18">
              <a:extLst>
                <a:ext uri="{FF2B5EF4-FFF2-40B4-BE49-F238E27FC236}">
                  <a16:creationId xmlns:a16="http://schemas.microsoft.com/office/drawing/2014/main" id="{8D0236D4-2CEC-77BD-770B-7C040AC3D0BC}"/>
                </a:ext>
              </a:extLst>
            </p:cNvPr>
            <p:cNvSpPr txBox="1"/>
            <p:nvPr/>
          </p:nvSpPr>
          <p:spPr>
            <a:xfrm>
              <a:off x="4672948" y="9946532"/>
              <a:ext cx="1686262" cy="500906"/>
            </a:xfrm>
            <a:prstGeom prst="rect">
              <a:avLst/>
            </a:prstGeom>
            <a:noFill/>
            <a:ln>
              <a:noFill/>
            </a:ln>
          </p:spPr>
          <p:txBody>
            <a:bodyPr wrap="square" lIns="0" tIns="0" rIns="0" bIns="0" rtlCol="0">
              <a:sp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こども家庭庁公式</a:t>
              </a:r>
              <a:r>
                <a:rPr kumimoji="0" lang="en-US" altLang="ja-JP"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note</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「最近話題の「子ども・子育て</a:t>
              </a:r>
              <a:endParaRPr kumimoji="0" lang="en-US" altLang="ja-JP"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　支援金制度」について」</a:t>
              </a:r>
              <a:endParaRPr kumimoji="0" lang="ja-JP" altLang="en-US" sz="1000" b="0" i="0" u="none" strike="noStrike" kern="1200" cap="none" spc="0" normalizeH="0" baseline="0" noProof="0" dirty="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p:txBody>
        </p:sp>
        <p:pic>
          <p:nvPicPr>
            <p:cNvPr id="21" name="図 20" descr="QR コード&#10;&#10;AI 生成コンテンツは誤りを含む可能性があります。">
              <a:extLst>
                <a:ext uri="{FF2B5EF4-FFF2-40B4-BE49-F238E27FC236}">
                  <a16:creationId xmlns:a16="http://schemas.microsoft.com/office/drawing/2014/main" id="{7BE112B8-D1EB-63AA-2C12-5A40A975E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0327" y="9869230"/>
              <a:ext cx="673202" cy="673202"/>
            </a:xfrm>
            <a:prstGeom prst="rect">
              <a:avLst/>
            </a:prstGeom>
          </p:spPr>
        </p:pic>
        <p:pic>
          <p:nvPicPr>
            <p:cNvPr id="23" name="図 22" descr="QR コード&#10;&#10;AI 生成コンテンツは誤りを含む可能性があります。">
              <a:extLst>
                <a:ext uri="{FF2B5EF4-FFF2-40B4-BE49-F238E27FC236}">
                  <a16:creationId xmlns:a16="http://schemas.microsoft.com/office/drawing/2014/main" id="{6C444F19-15A1-AA92-AD8F-954CC67671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3602" y="9879512"/>
              <a:ext cx="672859" cy="672859"/>
            </a:xfrm>
            <a:prstGeom prst="rect">
              <a:avLst/>
            </a:prstGeom>
          </p:spPr>
        </p:pic>
        <p:sp>
          <p:nvSpPr>
            <p:cNvPr id="24" name="二等辺三角形 23">
              <a:extLst>
                <a:ext uri="{FF2B5EF4-FFF2-40B4-BE49-F238E27FC236}">
                  <a16:creationId xmlns:a16="http://schemas.microsoft.com/office/drawing/2014/main" id="{E38B9084-5EB2-6FD6-2C41-27045D0CE4D9}"/>
                </a:ext>
              </a:extLst>
            </p:cNvPr>
            <p:cNvSpPr/>
            <p:nvPr/>
          </p:nvSpPr>
          <p:spPr>
            <a:xfrm rot="5400000">
              <a:off x="3494799" y="10140098"/>
              <a:ext cx="444500" cy="1397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25" name="二等辺三角形 24">
              <a:extLst>
                <a:ext uri="{FF2B5EF4-FFF2-40B4-BE49-F238E27FC236}">
                  <a16:creationId xmlns:a16="http://schemas.microsoft.com/office/drawing/2014/main" id="{88958A49-B994-2B7B-7A60-E8924C7C01BB}"/>
                </a:ext>
              </a:extLst>
            </p:cNvPr>
            <p:cNvSpPr/>
            <p:nvPr/>
          </p:nvSpPr>
          <p:spPr>
            <a:xfrm rot="5400000">
              <a:off x="6190373" y="10158956"/>
              <a:ext cx="444500" cy="1397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26" name="直線コネクタ 25">
            <a:extLst>
              <a:ext uri="{FF2B5EF4-FFF2-40B4-BE49-F238E27FC236}">
                <a16:creationId xmlns:a16="http://schemas.microsoft.com/office/drawing/2014/main" id="{AD5B2C24-1215-E3CB-8B3F-750CDD6E2C00}"/>
              </a:ext>
            </a:extLst>
          </p:cNvPr>
          <p:cNvCxnSpPr>
            <a:cxnSpLocks/>
          </p:cNvCxnSpPr>
          <p:nvPr/>
        </p:nvCxnSpPr>
        <p:spPr>
          <a:xfrm>
            <a:off x="3779837" y="3310914"/>
            <a:ext cx="0" cy="576000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7" name="グループ化 6">
            <a:extLst>
              <a:ext uri="{FF2B5EF4-FFF2-40B4-BE49-F238E27FC236}">
                <a16:creationId xmlns:a16="http://schemas.microsoft.com/office/drawing/2014/main" id="{65EABC5A-E177-95FD-768F-11465C837741}"/>
              </a:ext>
            </a:extLst>
          </p:cNvPr>
          <p:cNvGrpSpPr/>
          <p:nvPr/>
        </p:nvGrpSpPr>
        <p:grpSpPr>
          <a:xfrm>
            <a:off x="499566" y="6698204"/>
            <a:ext cx="2912958" cy="2522518"/>
            <a:chOff x="4417119" y="6945451"/>
            <a:chExt cx="2912958" cy="2522518"/>
          </a:xfrm>
        </p:grpSpPr>
        <p:sp>
          <p:nvSpPr>
            <p:cNvPr id="57" name="object 30">
              <a:extLst>
                <a:ext uri="{FF2B5EF4-FFF2-40B4-BE49-F238E27FC236}">
                  <a16:creationId xmlns:a16="http://schemas.microsoft.com/office/drawing/2014/main" id="{DF7B56BD-540E-40F9-8B31-5F3ADD76B49D}"/>
                </a:ext>
              </a:extLst>
            </p:cNvPr>
            <p:cNvSpPr/>
            <p:nvPr/>
          </p:nvSpPr>
          <p:spPr>
            <a:xfrm>
              <a:off x="4417119" y="6945451"/>
              <a:ext cx="1419675" cy="368068"/>
            </a:xfrm>
            <a:custGeom>
              <a:avLst/>
              <a:gdLst/>
              <a:ahLst/>
              <a:cxnLst/>
              <a:rect l="l" t="t" r="r" b="b"/>
              <a:pathLst>
                <a:path w="694689" h="772795">
                  <a:moveTo>
                    <a:pt x="694537" y="0"/>
                  </a:moveTo>
                  <a:lnTo>
                    <a:pt x="0" y="0"/>
                  </a:lnTo>
                  <a:lnTo>
                    <a:pt x="0" y="772680"/>
                  </a:lnTo>
                  <a:lnTo>
                    <a:pt x="694537" y="772680"/>
                  </a:lnTo>
                  <a:lnTo>
                    <a:pt x="694537" y="0"/>
                  </a:lnTo>
                  <a:close/>
                </a:path>
              </a:pathLst>
            </a:custGeom>
            <a:solidFill>
              <a:srgbClr val="F4B08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8" name="object 51">
              <a:extLst>
                <a:ext uri="{FF2B5EF4-FFF2-40B4-BE49-F238E27FC236}">
                  <a16:creationId xmlns:a16="http://schemas.microsoft.com/office/drawing/2014/main" id="{A89C278F-5A3D-5635-014C-55F7BB17DA8C}"/>
                </a:ext>
              </a:extLst>
            </p:cNvPr>
            <p:cNvSpPr txBox="1"/>
            <p:nvPr/>
          </p:nvSpPr>
          <p:spPr>
            <a:xfrm>
              <a:off x="5892893" y="9165063"/>
              <a:ext cx="1310820" cy="302006"/>
            </a:xfrm>
            <a:prstGeom prst="rect">
              <a:avLst/>
            </a:prstGeom>
          </p:spPr>
          <p:txBody>
            <a:bodyPr vert="horz" wrap="square" lIns="0" tIns="12065" rIns="0" bIns="0" rtlCol="0">
              <a:spAutoFit/>
            </a:bodyPr>
            <a:lstStyle/>
            <a:p>
              <a:pPr marL="180340" marR="5080" lvl="0" indent="-167640" algn="just" defTabSz="457200" rtl="0" eaLnBrk="1" fontAlgn="auto" latinLnBrk="0" hangingPunct="1">
                <a:lnSpc>
                  <a:spcPct val="100000"/>
                </a:lnSpc>
                <a:spcBef>
                  <a:spcPts val="95"/>
                </a:spcBef>
                <a:spcAft>
                  <a:spcPts val="0"/>
                </a:spcAft>
                <a:buClrTx/>
                <a:buSzTx/>
                <a:buFontTx/>
                <a:buNone/>
                <a:tabLst/>
                <a:defRPr/>
              </a:pPr>
              <a:r>
                <a:rPr kumimoji="0" sz="900" b="0" i="0" u="none" strike="noStrike" kern="1200" cap="none" spc="-1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注</a:t>
              </a:r>
              <a:r>
                <a:rPr kumimoji="0" sz="9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国保、後期は</a:t>
              </a:r>
              <a:endParaRPr kumimoji="0" lang="en-US"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80340" marR="5080" lvl="0" indent="-167640" algn="just" defTabSz="457200" rtl="0" eaLnBrk="1" fontAlgn="auto" latinLnBrk="0" hangingPunct="1">
                <a:lnSpc>
                  <a:spcPct val="100000"/>
                </a:lnSpc>
                <a:spcBef>
                  <a:spcPts val="95"/>
                </a:spcBef>
                <a:spcAft>
                  <a:spcPts val="0"/>
                </a:spcAft>
                <a:buClrTx/>
                <a:buSzTx/>
                <a:buFontTx/>
                <a:buNone/>
                <a:tabLst/>
                <a:defRPr/>
              </a:pPr>
              <a:r>
                <a:rPr kumimoji="0" lang="ja-JP" altLang="en-US"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　　</a:t>
              </a:r>
              <a:r>
                <a:rPr kumimoji="0" sz="900" b="0" i="0" u="none" strike="noStrike" kern="1200" cap="none" spc="-2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被保険者のみが負担</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2" name="object 30">
              <a:extLst>
                <a:ext uri="{FF2B5EF4-FFF2-40B4-BE49-F238E27FC236}">
                  <a16:creationId xmlns:a16="http://schemas.microsoft.com/office/drawing/2014/main" id="{AB3242CC-4158-647F-B4AD-30586F86C31C}"/>
                </a:ext>
              </a:extLst>
            </p:cNvPr>
            <p:cNvSpPr/>
            <p:nvPr/>
          </p:nvSpPr>
          <p:spPr>
            <a:xfrm>
              <a:off x="4437543" y="8000469"/>
              <a:ext cx="1419675" cy="368068"/>
            </a:xfrm>
            <a:custGeom>
              <a:avLst/>
              <a:gdLst/>
              <a:ahLst/>
              <a:cxnLst/>
              <a:rect l="l" t="t" r="r" b="b"/>
              <a:pathLst>
                <a:path w="694689" h="772795">
                  <a:moveTo>
                    <a:pt x="694537" y="0"/>
                  </a:moveTo>
                  <a:lnTo>
                    <a:pt x="0" y="0"/>
                  </a:lnTo>
                  <a:lnTo>
                    <a:pt x="0" y="772680"/>
                  </a:lnTo>
                  <a:lnTo>
                    <a:pt x="694537" y="772680"/>
                  </a:lnTo>
                  <a:lnTo>
                    <a:pt x="694537" y="0"/>
                  </a:lnTo>
                  <a:close/>
                </a:path>
              </a:pathLst>
            </a:custGeom>
            <a:solidFill>
              <a:srgbClr val="F4B08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object 32">
              <a:extLst>
                <a:ext uri="{FF2B5EF4-FFF2-40B4-BE49-F238E27FC236}">
                  <a16:creationId xmlns:a16="http://schemas.microsoft.com/office/drawing/2014/main" id="{5725C986-F82F-FDFA-F9FD-778E38B58858}"/>
                </a:ext>
              </a:extLst>
            </p:cNvPr>
            <p:cNvSpPr txBox="1"/>
            <p:nvPr/>
          </p:nvSpPr>
          <p:spPr>
            <a:xfrm>
              <a:off x="4785102" y="6970633"/>
              <a:ext cx="666115" cy="307975"/>
            </a:xfrm>
            <a:prstGeom prst="rect">
              <a:avLst/>
            </a:prstGeom>
          </p:spPr>
          <p:txBody>
            <a:bodyPr vert="horz" wrap="square" lIns="0" tIns="13335" rIns="0" bIns="0" rtlCol="0">
              <a:spAutoFit/>
            </a:bodyPr>
            <a:lstStyle/>
            <a:p>
              <a:pPr marL="0" marR="0" lvl="0" indent="0" algn="ctr" defTabSz="457200" rtl="0" eaLnBrk="1" fontAlgn="auto" latinLnBrk="0" hangingPunct="1">
                <a:lnSpc>
                  <a:spcPts val="1260"/>
                </a:lnSpc>
                <a:spcBef>
                  <a:spcPts val="105"/>
                </a:spcBef>
                <a:spcAft>
                  <a:spcPts val="0"/>
                </a:spcAft>
                <a:buClrTx/>
                <a:buSzTx/>
                <a:buFontTx/>
                <a:buNone/>
                <a:tabLst/>
                <a:defRPr/>
              </a:pPr>
              <a:r>
                <a:rPr kumimoji="0" sz="105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国</a:t>
              </a:r>
              <a:endParaRPr kumimoji="0"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 marR="0" lvl="0" indent="0" algn="ctr" defTabSz="4572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800" b="0" i="0" u="none" strike="noStrike" kern="1200" cap="none" spc="-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支払基金</a:t>
              </a:r>
              <a:r>
                <a:rPr kumimoji="0" sz="80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64" name="object 37">
              <a:extLst>
                <a:ext uri="{FF2B5EF4-FFF2-40B4-BE49-F238E27FC236}">
                  <a16:creationId xmlns:a16="http://schemas.microsoft.com/office/drawing/2014/main" id="{9836C347-14FB-D8CE-4EFE-AD7F7364E2F3}"/>
                </a:ext>
              </a:extLst>
            </p:cNvPr>
            <p:cNvSpPr txBox="1"/>
            <p:nvPr/>
          </p:nvSpPr>
          <p:spPr>
            <a:xfrm>
              <a:off x="4632903" y="8079638"/>
              <a:ext cx="1019493" cy="175048"/>
            </a:xfrm>
            <a:prstGeom prst="rect">
              <a:avLst/>
            </a:prstGeom>
          </p:spPr>
          <p:txBody>
            <a:bodyPr vert="horz" wrap="square" lIns="0" tIns="13335" rIns="0" bIns="0" rtlCol="0">
              <a:spAutoFit/>
            </a:bodyPr>
            <a:lstStyle/>
            <a:p>
              <a:pPr marL="196850" marR="0" lvl="0" indent="0" algn="l" defTabSz="457200" rtl="0" eaLnBrk="1" fontAlgn="auto" latinLnBrk="0" hangingPunct="1">
                <a:lnSpc>
                  <a:spcPct val="100000"/>
                </a:lnSpc>
                <a:spcBef>
                  <a:spcPts val="105"/>
                </a:spcBef>
                <a:spcAft>
                  <a:spcPts val="0"/>
                </a:spcAft>
                <a:buClrTx/>
                <a:buSzTx/>
                <a:buFontTx/>
                <a:buNone/>
                <a:tabLst/>
                <a:defRPr/>
              </a:pPr>
              <a:r>
                <a:rPr kumimoji="0" sz="1050" b="0" i="0" u="none" strike="noStrike" kern="1200" cap="none" spc="-2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医療</a:t>
              </a:r>
              <a:r>
                <a:rPr kumimoji="0" sz="105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保険者</a:t>
              </a:r>
              <a:endParaRPr kumimoji="0"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66" name="object 39">
              <a:extLst>
                <a:ext uri="{FF2B5EF4-FFF2-40B4-BE49-F238E27FC236}">
                  <a16:creationId xmlns:a16="http://schemas.microsoft.com/office/drawing/2014/main" id="{958020E8-4BC1-7282-88AA-0225790FC578}"/>
                </a:ext>
              </a:extLst>
            </p:cNvPr>
            <p:cNvSpPr/>
            <p:nvPr/>
          </p:nvSpPr>
          <p:spPr>
            <a:xfrm rot="16200000">
              <a:off x="4792288" y="7210476"/>
              <a:ext cx="639455" cy="893377"/>
            </a:xfrm>
            <a:custGeom>
              <a:avLst/>
              <a:gdLst/>
              <a:ahLst/>
              <a:cxnLst/>
              <a:rect l="l" t="t" r="r" b="b"/>
              <a:pathLst>
                <a:path w="1115059" h="697229">
                  <a:moveTo>
                    <a:pt x="1101344" y="639699"/>
                  </a:moveTo>
                  <a:lnTo>
                    <a:pt x="85725" y="639699"/>
                  </a:lnTo>
                  <a:lnTo>
                    <a:pt x="85725" y="611124"/>
                  </a:lnTo>
                  <a:lnTo>
                    <a:pt x="0" y="654050"/>
                  </a:lnTo>
                  <a:lnTo>
                    <a:pt x="85725" y="696849"/>
                  </a:lnTo>
                  <a:lnTo>
                    <a:pt x="85725" y="668274"/>
                  </a:lnTo>
                  <a:lnTo>
                    <a:pt x="1101344" y="668274"/>
                  </a:lnTo>
                  <a:lnTo>
                    <a:pt x="1101344" y="639699"/>
                  </a:lnTo>
                  <a:close/>
                </a:path>
                <a:path w="1115059" h="697229">
                  <a:moveTo>
                    <a:pt x="1115060" y="42799"/>
                  </a:moveTo>
                  <a:lnTo>
                    <a:pt x="1086561" y="28575"/>
                  </a:lnTo>
                  <a:lnTo>
                    <a:pt x="1029335" y="0"/>
                  </a:lnTo>
                  <a:lnTo>
                    <a:pt x="1029335" y="28575"/>
                  </a:lnTo>
                  <a:lnTo>
                    <a:pt x="508" y="28575"/>
                  </a:lnTo>
                  <a:lnTo>
                    <a:pt x="508" y="57150"/>
                  </a:lnTo>
                  <a:lnTo>
                    <a:pt x="1029335" y="57150"/>
                  </a:lnTo>
                  <a:lnTo>
                    <a:pt x="1029335" y="85725"/>
                  </a:lnTo>
                  <a:lnTo>
                    <a:pt x="1086396" y="57150"/>
                  </a:lnTo>
                  <a:lnTo>
                    <a:pt x="1115060" y="42799"/>
                  </a:lnTo>
                  <a:close/>
                </a:path>
              </a:pathLst>
            </a:custGeom>
            <a:solidFill>
              <a:srgbClr val="EC7C3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7" name="object 40">
              <a:extLst>
                <a:ext uri="{FF2B5EF4-FFF2-40B4-BE49-F238E27FC236}">
                  <a16:creationId xmlns:a16="http://schemas.microsoft.com/office/drawing/2014/main" id="{0C34CED4-BF8D-411A-A193-9EE87AA465FD}"/>
                </a:ext>
              </a:extLst>
            </p:cNvPr>
            <p:cNvSpPr/>
            <p:nvPr/>
          </p:nvSpPr>
          <p:spPr>
            <a:xfrm>
              <a:off x="4785308" y="7393522"/>
              <a:ext cx="658495" cy="470534"/>
            </a:xfrm>
            <a:custGeom>
              <a:avLst/>
              <a:gdLst/>
              <a:ahLst/>
              <a:cxnLst/>
              <a:rect l="l" t="t" r="r" b="b"/>
              <a:pathLst>
                <a:path w="658495" h="470535">
                  <a:moveTo>
                    <a:pt x="329184" y="0"/>
                  </a:moveTo>
                  <a:lnTo>
                    <a:pt x="275773" y="3077"/>
                  </a:lnTo>
                  <a:lnTo>
                    <a:pt x="225113" y="11988"/>
                  </a:lnTo>
                  <a:lnTo>
                    <a:pt x="177878" y="26248"/>
                  </a:lnTo>
                  <a:lnTo>
                    <a:pt x="134745" y="45374"/>
                  </a:lnTo>
                  <a:lnTo>
                    <a:pt x="96393" y="68881"/>
                  </a:lnTo>
                  <a:lnTo>
                    <a:pt x="63495" y="96286"/>
                  </a:lnTo>
                  <a:lnTo>
                    <a:pt x="36731" y="127104"/>
                  </a:lnTo>
                  <a:lnTo>
                    <a:pt x="16776" y="160853"/>
                  </a:lnTo>
                  <a:lnTo>
                    <a:pt x="4306" y="197047"/>
                  </a:lnTo>
                  <a:lnTo>
                    <a:pt x="0" y="235203"/>
                  </a:lnTo>
                  <a:lnTo>
                    <a:pt x="4306" y="273326"/>
                  </a:lnTo>
                  <a:lnTo>
                    <a:pt x="16776" y="309492"/>
                  </a:lnTo>
                  <a:lnTo>
                    <a:pt x="36731" y="343219"/>
                  </a:lnTo>
                  <a:lnTo>
                    <a:pt x="63495" y="374022"/>
                  </a:lnTo>
                  <a:lnTo>
                    <a:pt x="96392" y="401415"/>
                  </a:lnTo>
                  <a:lnTo>
                    <a:pt x="134745" y="424914"/>
                  </a:lnTo>
                  <a:lnTo>
                    <a:pt x="177878" y="444035"/>
                  </a:lnTo>
                  <a:lnTo>
                    <a:pt x="225113" y="458293"/>
                  </a:lnTo>
                  <a:lnTo>
                    <a:pt x="275773" y="467203"/>
                  </a:lnTo>
                  <a:lnTo>
                    <a:pt x="329184" y="470280"/>
                  </a:lnTo>
                  <a:lnTo>
                    <a:pt x="382559" y="467203"/>
                  </a:lnTo>
                  <a:lnTo>
                    <a:pt x="433192" y="458293"/>
                  </a:lnTo>
                  <a:lnTo>
                    <a:pt x="480406" y="444035"/>
                  </a:lnTo>
                  <a:lnTo>
                    <a:pt x="523522" y="424914"/>
                  </a:lnTo>
                  <a:lnTo>
                    <a:pt x="561863" y="401415"/>
                  </a:lnTo>
                  <a:lnTo>
                    <a:pt x="594753" y="374022"/>
                  </a:lnTo>
                  <a:lnTo>
                    <a:pt x="621512" y="343219"/>
                  </a:lnTo>
                  <a:lnTo>
                    <a:pt x="641465" y="309492"/>
                  </a:lnTo>
                  <a:lnTo>
                    <a:pt x="653934" y="273326"/>
                  </a:lnTo>
                  <a:lnTo>
                    <a:pt x="658241" y="235203"/>
                  </a:lnTo>
                  <a:lnTo>
                    <a:pt x="653934" y="197047"/>
                  </a:lnTo>
                  <a:lnTo>
                    <a:pt x="641465" y="160853"/>
                  </a:lnTo>
                  <a:lnTo>
                    <a:pt x="621512" y="127104"/>
                  </a:lnTo>
                  <a:lnTo>
                    <a:pt x="594753" y="96286"/>
                  </a:lnTo>
                  <a:lnTo>
                    <a:pt x="561863" y="68881"/>
                  </a:lnTo>
                  <a:lnTo>
                    <a:pt x="523522" y="45374"/>
                  </a:lnTo>
                  <a:lnTo>
                    <a:pt x="480406" y="26248"/>
                  </a:lnTo>
                  <a:lnTo>
                    <a:pt x="433192" y="11988"/>
                  </a:lnTo>
                  <a:lnTo>
                    <a:pt x="382559" y="3077"/>
                  </a:lnTo>
                  <a:lnTo>
                    <a:pt x="329184" y="0"/>
                  </a:lnTo>
                  <a:close/>
                </a:path>
              </a:pathLst>
            </a:custGeom>
            <a:solidFill>
              <a:srgbClr val="C5DFB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8" name="object 41">
              <a:extLst>
                <a:ext uri="{FF2B5EF4-FFF2-40B4-BE49-F238E27FC236}">
                  <a16:creationId xmlns:a16="http://schemas.microsoft.com/office/drawing/2014/main" id="{68466C07-DEE0-B980-4643-8BC3241CA5DC}"/>
                </a:ext>
              </a:extLst>
            </p:cNvPr>
            <p:cNvSpPr/>
            <p:nvPr/>
          </p:nvSpPr>
          <p:spPr>
            <a:xfrm>
              <a:off x="4794148" y="8487506"/>
              <a:ext cx="658495" cy="470534"/>
            </a:xfrm>
            <a:custGeom>
              <a:avLst/>
              <a:gdLst/>
              <a:ahLst/>
              <a:cxnLst/>
              <a:rect l="l" t="t" r="r" b="b"/>
              <a:pathLst>
                <a:path w="658495" h="470535">
                  <a:moveTo>
                    <a:pt x="329057" y="0"/>
                  </a:moveTo>
                  <a:lnTo>
                    <a:pt x="275681" y="3077"/>
                  </a:lnTo>
                  <a:lnTo>
                    <a:pt x="225048" y="11988"/>
                  </a:lnTo>
                  <a:lnTo>
                    <a:pt x="177834" y="26248"/>
                  </a:lnTo>
                  <a:lnTo>
                    <a:pt x="134718" y="45374"/>
                  </a:lnTo>
                  <a:lnTo>
                    <a:pt x="96377" y="68881"/>
                  </a:lnTo>
                  <a:lnTo>
                    <a:pt x="63487" y="96286"/>
                  </a:lnTo>
                  <a:lnTo>
                    <a:pt x="36728" y="127104"/>
                  </a:lnTo>
                  <a:lnTo>
                    <a:pt x="16775" y="160853"/>
                  </a:lnTo>
                  <a:lnTo>
                    <a:pt x="4306" y="197047"/>
                  </a:lnTo>
                  <a:lnTo>
                    <a:pt x="0" y="235203"/>
                  </a:lnTo>
                  <a:lnTo>
                    <a:pt x="4306" y="273326"/>
                  </a:lnTo>
                  <a:lnTo>
                    <a:pt x="16775" y="309492"/>
                  </a:lnTo>
                  <a:lnTo>
                    <a:pt x="36728" y="343219"/>
                  </a:lnTo>
                  <a:lnTo>
                    <a:pt x="63487" y="374022"/>
                  </a:lnTo>
                  <a:lnTo>
                    <a:pt x="96377" y="401415"/>
                  </a:lnTo>
                  <a:lnTo>
                    <a:pt x="134718" y="424914"/>
                  </a:lnTo>
                  <a:lnTo>
                    <a:pt x="177834" y="444035"/>
                  </a:lnTo>
                  <a:lnTo>
                    <a:pt x="225048" y="458293"/>
                  </a:lnTo>
                  <a:lnTo>
                    <a:pt x="275681" y="467203"/>
                  </a:lnTo>
                  <a:lnTo>
                    <a:pt x="329057" y="470280"/>
                  </a:lnTo>
                  <a:lnTo>
                    <a:pt x="382467" y="467203"/>
                  </a:lnTo>
                  <a:lnTo>
                    <a:pt x="433127" y="458293"/>
                  </a:lnTo>
                  <a:lnTo>
                    <a:pt x="480362" y="444035"/>
                  </a:lnTo>
                  <a:lnTo>
                    <a:pt x="523495" y="424914"/>
                  </a:lnTo>
                  <a:lnTo>
                    <a:pt x="561848" y="401415"/>
                  </a:lnTo>
                  <a:lnTo>
                    <a:pt x="594745" y="374022"/>
                  </a:lnTo>
                  <a:lnTo>
                    <a:pt x="621509" y="343219"/>
                  </a:lnTo>
                  <a:lnTo>
                    <a:pt x="641464" y="309492"/>
                  </a:lnTo>
                  <a:lnTo>
                    <a:pt x="653934" y="273326"/>
                  </a:lnTo>
                  <a:lnTo>
                    <a:pt x="658241" y="235203"/>
                  </a:lnTo>
                  <a:lnTo>
                    <a:pt x="653934" y="197047"/>
                  </a:lnTo>
                  <a:lnTo>
                    <a:pt x="641464" y="160853"/>
                  </a:lnTo>
                  <a:lnTo>
                    <a:pt x="621509" y="127104"/>
                  </a:lnTo>
                  <a:lnTo>
                    <a:pt x="594745" y="96286"/>
                  </a:lnTo>
                  <a:lnTo>
                    <a:pt x="561847" y="68881"/>
                  </a:lnTo>
                  <a:lnTo>
                    <a:pt x="523495" y="45374"/>
                  </a:lnTo>
                  <a:lnTo>
                    <a:pt x="480362" y="26248"/>
                  </a:lnTo>
                  <a:lnTo>
                    <a:pt x="433127" y="11988"/>
                  </a:lnTo>
                  <a:lnTo>
                    <a:pt x="382467" y="3077"/>
                  </a:lnTo>
                  <a:lnTo>
                    <a:pt x="329057" y="0"/>
                  </a:lnTo>
                  <a:close/>
                </a:path>
              </a:pathLst>
            </a:custGeom>
            <a:solidFill>
              <a:srgbClr val="FFE6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object 42">
              <a:extLst>
                <a:ext uri="{FF2B5EF4-FFF2-40B4-BE49-F238E27FC236}">
                  <a16:creationId xmlns:a16="http://schemas.microsoft.com/office/drawing/2014/main" id="{976FEBE4-DCD3-22B2-BD49-800F4174A0E3}"/>
                </a:ext>
              </a:extLst>
            </p:cNvPr>
            <p:cNvSpPr txBox="1"/>
            <p:nvPr/>
          </p:nvSpPr>
          <p:spPr>
            <a:xfrm>
              <a:off x="4417119" y="7532160"/>
              <a:ext cx="281940" cy="16607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納付</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1" name="object 44">
              <a:extLst>
                <a:ext uri="{FF2B5EF4-FFF2-40B4-BE49-F238E27FC236}">
                  <a16:creationId xmlns:a16="http://schemas.microsoft.com/office/drawing/2014/main" id="{94961AF0-590C-E26C-9949-A7695015BB8D}"/>
                </a:ext>
              </a:extLst>
            </p:cNvPr>
            <p:cNvSpPr txBox="1"/>
            <p:nvPr/>
          </p:nvSpPr>
          <p:spPr>
            <a:xfrm>
              <a:off x="4443502" y="8640035"/>
              <a:ext cx="282575" cy="16607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cs typeface="MS PGothic"/>
                </a:rPr>
                <a:t>納付</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2" name="object 45">
              <a:extLst>
                <a:ext uri="{FF2B5EF4-FFF2-40B4-BE49-F238E27FC236}">
                  <a16:creationId xmlns:a16="http://schemas.microsoft.com/office/drawing/2014/main" id="{5B87092A-2E7C-049D-8111-28274EE385BF}"/>
                </a:ext>
              </a:extLst>
            </p:cNvPr>
            <p:cNvSpPr txBox="1"/>
            <p:nvPr/>
          </p:nvSpPr>
          <p:spPr>
            <a:xfrm>
              <a:off x="4503026" y="9168590"/>
              <a:ext cx="666115" cy="294953"/>
            </a:xfrm>
            <a:prstGeom prst="rect">
              <a:avLst/>
            </a:prstGeom>
            <a:solidFill>
              <a:srgbClr val="F4B083"/>
            </a:solidFill>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00" b="0" i="0" u="none" strike="noStrike" kern="1200" cap="none" spc="-2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1/2</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78740" marR="0" lvl="0" indent="0" algn="l" defTabSz="457200" rtl="0" eaLnBrk="1" fontAlgn="auto" latinLnBrk="0" hangingPunct="1">
                <a:lnSpc>
                  <a:spcPct val="100000"/>
                </a:lnSpc>
                <a:spcBef>
                  <a:spcPts val="0"/>
                </a:spcBef>
                <a:spcAft>
                  <a:spcPts val="0"/>
                </a:spcAft>
                <a:buClrTx/>
                <a:buSzTx/>
                <a:buFontTx/>
                <a:buNone/>
                <a:tabLst/>
                <a:defRPr/>
              </a:pPr>
              <a:r>
                <a:rPr kumimoji="0" sz="1000" b="0" i="0" u="none" strike="noStrike" kern="1200" cap="none" spc="-1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被保険者</a:t>
              </a:r>
              <a:endParaRPr kumimoji="0"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4" name="object 47">
              <a:extLst>
                <a:ext uri="{FF2B5EF4-FFF2-40B4-BE49-F238E27FC236}">
                  <a16:creationId xmlns:a16="http://schemas.microsoft.com/office/drawing/2014/main" id="{5759F0B2-BF72-00E1-117D-2213EA952941}"/>
                </a:ext>
              </a:extLst>
            </p:cNvPr>
            <p:cNvSpPr txBox="1"/>
            <p:nvPr/>
          </p:nvSpPr>
          <p:spPr>
            <a:xfrm>
              <a:off x="5608283" y="8655365"/>
              <a:ext cx="282575" cy="166071"/>
            </a:xfrm>
            <a:prstGeom prst="rect">
              <a:avLst/>
            </a:prstGeom>
          </p:spPr>
          <p:txBody>
            <a:bodyPr vert="horz" wrap="square" lIns="0" tIns="12065" rIns="0" bIns="0" rtlCol="0">
              <a:spAutoFit/>
            </a:bodyPr>
            <a:lstStyle/>
            <a:p>
              <a:pPr marL="12700" lvl="0">
                <a:spcBef>
                  <a:spcPts val="95"/>
                </a:spcBef>
                <a:defRPr/>
              </a:pPr>
              <a:r>
                <a:rPr lang="ja-JP" altLang="en-US" sz="1000" spc="-25" dirty="0">
                  <a:solidFill>
                    <a:prstClr val="black"/>
                  </a:solidFill>
                  <a:latin typeface="BIZ UDPゴシック" panose="020B0400000000000000" pitchFamily="50" charset="-128"/>
                  <a:ea typeface="BIZ UDPゴシック" panose="020B0400000000000000" pitchFamily="50" charset="-128"/>
                  <a:cs typeface="MS PGothic"/>
                </a:rPr>
                <a:t>賦課</a:t>
              </a:r>
              <a:endParaRPr lang="ja-JP" altLang="en-US" sz="1000" dirty="0">
                <a:solidFill>
                  <a:prstClr val="black"/>
                </a:solidFill>
                <a:latin typeface="BIZ UDPゴシック" panose="020B0400000000000000" pitchFamily="50" charset="-128"/>
                <a:ea typeface="BIZ UDPゴシック" panose="020B0400000000000000" pitchFamily="50" charset="-128"/>
                <a:cs typeface="MS PGothic"/>
              </a:endParaRPr>
            </a:p>
          </p:txBody>
        </p:sp>
        <p:sp>
          <p:nvSpPr>
            <p:cNvPr id="75" name="object 48">
              <a:extLst>
                <a:ext uri="{FF2B5EF4-FFF2-40B4-BE49-F238E27FC236}">
                  <a16:creationId xmlns:a16="http://schemas.microsoft.com/office/drawing/2014/main" id="{2D9FDC34-DD21-DD12-7645-DF2F684B4071}"/>
                </a:ext>
              </a:extLst>
            </p:cNvPr>
            <p:cNvSpPr/>
            <p:nvPr/>
          </p:nvSpPr>
          <p:spPr>
            <a:xfrm>
              <a:off x="5885944" y="7837215"/>
              <a:ext cx="125730" cy="755015"/>
            </a:xfrm>
            <a:custGeom>
              <a:avLst/>
              <a:gdLst/>
              <a:ahLst/>
              <a:cxnLst/>
              <a:rect l="l" t="t" r="r" b="b"/>
              <a:pathLst>
                <a:path w="125729" h="755014">
                  <a:moveTo>
                    <a:pt x="125729" y="754570"/>
                  </a:moveTo>
                  <a:lnTo>
                    <a:pt x="76777" y="744688"/>
                  </a:lnTo>
                  <a:lnTo>
                    <a:pt x="36814" y="717738"/>
                  </a:lnTo>
                  <a:lnTo>
                    <a:pt x="9876" y="677766"/>
                  </a:lnTo>
                  <a:lnTo>
                    <a:pt x="0" y="628815"/>
                  </a:lnTo>
                  <a:lnTo>
                    <a:pt x="0" y="125793"/>
                  </a:lnTo>
                  <a:lnTo>
                    <a:pt x="9876" y="76857"/>
                  </a:lnTo>
                  <a:lnTo>
                    <a:pt x="36814" y="36869"/>
                  </a:lnTo>
                  <a:lnTo>
                    <a:pt x="76777" y="9895"/>
                  </a:lnTo>
                  <a:lnTo>
                    <a:pt x="125729" y="0"/>
                  </a:lnTo>
                </a:path>
              </a:pathLst>
            </a:custGeom>
            <a:ln w="635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6" name="object 49">
              <a:extLst>
                <a:ext uri="{FF2B5EF4-FFF2-40B4-BE49-F238E27FC236}">
                  <a16:creationId xmlns:a16="http://schemas.microsoft.com/office/drawing/2014/main" id="{DE0E37A6-3E4F-44C4-1B1A-DE49F8D7ECE0}"/>
                </a:ext>
              </a:extLst>
            </p:cNvPr>
            <p:cNvSpPr/>
            <p:nvPr/>
          </p:nvSpPr>
          <p:spPr>
            <a:xfrm>
              <a:off x="7203713" y="7837215"/>
              <a:ext cx="126364" cy="755015"/>
            </a:xfrm>
            <a:custGeom>
              <a:avLst/>
              <a:gdLst/>
              <a:ahLst/>
              <a:cxnLst/>
              <a:rect l="l" t="t" r="r" b="b"/>
              <a:pathLst>
                <a:path w="126365" h="755014">
                  <a:moveTo>
                    <a:pt x="0" y="0"/>
                  </a:moveTo>
                  <a:lnTo>
                    <a:pt x="48972" y="9895"/>
                  </a:lnTo>
                  <a:lnTo>
                    <a:pt x="88979" y="36869"/>
                  </a:lnTo>
                  <a:lnTo>
                    <a:pt x="115960" y="76857"/>
                  </a:lnTo>
                  <a:lnTo>
                    <a:pt x="125856" y="125793"/>
                  </a:lnTo>
                  <a:lnTo>
                    <a:pt x="125856" y="628815"/>
                  </a:lnTo>
                  <a:lnTo>
                    <a:pt x="115960" y="677766"/>
                  </a:lnTo>
                  <a:lnTo>
                    <a:pt x="88979" y="717738"/>
                  </a:lnTo>
                  <a:lnTo>
                    <a:pt x="48972" y="744688"/>
                  </a:lnTo>
                  <a:lnTo>
                    <a:pt x="0" y="754570"/>
                  </a:lnTo>
                </a:path>
              </a:pathLst>
            </a:custGeom>
            <a:ln w="635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7" name="object 50">
              <a:extLst>
                <a:ext uri="{FF2B5EF4-FFF2-40B4-BE49-F238E27FC236}">
                  <a16:creationId xmlns:a16="http://schemas.microsoft.com/office/drawing/2014/main" id="{BB7849D6-3145-877E-0C36-063EBFCE9C40}"/>
                </a:ext>
              </a:extLst>
            </p:cNvPr>
            <p:cNvSpPr txBox="1"/>
            <p:nvPr/>
          </p:nvSpPr>
          <p:spPr>
            <a:xfrm>
              <a:off x="5916931" y="7931399"/>
              <a:ext cx="1407797" cy="579646"/>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tab pos="184150" algn="l"/>
                </a:tabLst>
                <a:defRPr/>
              </a:pPr>
              <a:r>
                <a:rPr kumimoji="0" lang="ja-JP" altLang="en-US" sz="900" b="0" i="0" u="none" strike="noStrike" kern="120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1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被用者保険者</a:t>
              </a:r>
              <a:endParaRPr kumimoji="0" lang="en-US" sz="900" b="0" i="0" u="none" strike="noStrike" kern="120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100"/>
                </a:spcBef>
                <a:spcAft>
                  <a:spcPts val="0"/>
                </a:spcAft>
                <a:buClrTx/>
                <a:buSzTx/>
                <a:buFontTx/>
                <a:buNone/>
                <a:tabLst>
                  <a:tab pos="184150" algn="l"/>
                </a:tabLst>
                <a:defRPr/>
              </a:pPr>
              <a:r>
                <a:rPr kumimoji="0" lang="ja-JP" altLang="en-US" sz="900" b="0" i="0" u="none" strike="noStrike" kern="1200" cap="none" spc="-1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　</a:t>
              </a:r>
              <a:r>
                <a:rPr kumimoji="0"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2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健保組合、</a:t>
              </a:r>
              <a:r>
                <a:rPr kumimoji="0" sz="9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協会けんぽ等</a:t>
              </a:r>
              <a:r>
                <a:rPr kumimoji="0" sz="9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0"/>
                </a:spcBef>
                <a:spcAft>
                  <a:spcPts val="0"/>
                </a:spcAft>
                <a:buClrTx/>
                <a:buSzTx/>
                <a:buFontTx/>
                <a:buNone/>
                <a:tabLst>
                  <a:tab pos="184150" algn="l"/>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市町村（国民健康保険</a:t>
              </a:r>
              <a:r>
                <a:rPr kumimoji="0" sz="9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0"/>
                </a:spcBef>
                <a:spcAft>
                  <a:spcPts val="0"/>
                </a:spcAft>
                <a:buClrTx/>
                <a:buSzTx/>
                <a:buFontTx/>
                <a:buNone/>
                <a:tabLst>
                  <a:tab pos="184150" algn="l"/>
                </a:tabLst>
                <a:defRPr/>
              </a:pPr>
              <a:r>
                <a:rPr kumimoji="0" lang="ja-JP" altLang="en-US" sz="900" b="0" i="0" u="none" strike="noStrike" kern="1200" cap="none" spc="-5"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5"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後期高齢者医療広域連合</a:t>
              </a:r>
              <a:endParaRPr kumimoji="0"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0" name="object 53">
              <a:extLst>
                <a:ext uri="{FF2B5EF4-FFF2-40B4-BE49-F238E27FC236}">
                  <a16:creationId xmlns:a16="http://schemas.microsoft.com/office/drawing/2014/main" id="{2E0F3B87-7841-A5EC-5208-7862978C9AD7}"/>
                </a:ext>
              </a:extLst>
            </p:cNvPr>
            <p:cNvSpPr txBox="1"/>
            <p:nvPr/>
          </p:nvSpPr>
          <p:spPr>
            <a:xfrm>
              <a:off x="4821758" y="7525983"/>
              <a:ext cx="602615" cy="151323"/>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支援納付金</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1" name="object 54">
              <a:extLst>
                <a:ext uri="{FF2B5EF4-FFF2-40B4-BE49-F238E27FC236}">
                  <a16:creationId xmlns:a16="http://schemas.microsoft.com/office/drawing/2014/main" id="{669C9064-0330-7B42-9A5E-C1D00F3A1E12}"/>
                </a:ext>
              </a:extLst>
            </p:cNvPr>
            <p:cNvSpPr txBox="1"/>
            <p:nvPr/>
          </p:nvSpPr>
          <p:spPr>
            <a:xfrm>
              <a:off x="4938421" y="8630000"/>
              <a:ext cx="373380" cy="151323"/>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支援金</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4" name="object 45">
              <a:extLst>
                <a:ext uri="{FF2B5EF4-FFF2-40B4-BE49-F238E27FC236}">
                  <a16:creationId xmlns:a16="http://schemas.microsoft.com/office/drawing/2014/main" id="{EE277370-0338-BBC0-42D1-287B9136BDB3}"/>
                </a:ext>
              </a:extLst>
            </p:cNvPr>
            <p:cNvSpPr txBox="1"/>
            <p:nvPr/>
          </p:nvSpPr>
          <p:spPr>
            <a:xfrm>
              <a:off x="5194036" y="9173016"/>
              <a:ext cx="666115" cy="294953"/>
            </a:xfrm>
            <a:prstGeom prst="rect">
              <a:avLst/>
            </a:prstGeom>
            <a:solidFill>
              <a:srgbClr val="F4B083"/>
            </a:solidFill>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00" b="0" i="0" u="none" strike="noStrike" kern="1200" cap="none" spc="-2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1/2</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7874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1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事業主</a:t>
              </a:r>
              <a:endParaRPr kumimoji="0"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5" name="object 47">
              <a:extLst>
                <a:ext uri="{FF2B5EF4-FFF2-40B4-BE49-F238E27FC236}">
                  <a16:creationId xmlns:a16="http://schemas.microsoft.com/office/drawing/2014/main" id="{2AD3BC69-3E66-A53F-164C-4EDE7290B8A5}"/>
                </a:ext>
              </a:extLst>
            </p:cNvPr>
            <p:cNvSpPr txBox="1"/>
            <p:nvPr/>
          </p:nvSpPr>
          <p:spPr>
            <a:xfrm>
              <a:off x="5558703" y="7525029"/>
              <a:ext cx="298515" cy="166071"/>
            </a:xfrm>
            <a:prstGeom prst="rect">
              <a:avLst/>
            </a:prstGeom>
          </p:spPr>
          <p:txBody>
            <a:bodyPr vert="horz" wrap="square" lIns="0" tIns="12065" rIns="0" bIns="0" rtlCol="0">
              <a:spAutoFit/>
            </a:bodyPr>
            <a:lstStyle/>
            <a:p>
              <a:pPr marL="12700" lvl="0">
                <a:spcBef>
                  <a:spcPts val="95"/>
                </a:spcBef>
                <a:defRPr/>
              </a:pPr>
              <a:r>
                <a:rPr lang="ja-JP" altLang="en-US" sz="1000" spc="-25" dirty="0">
                  <a:solidFill>
                    <a:prstClr val="black"/>
                  </a:solidFill>
                  <a:latin typeface="BIZ UDPゴシック" panose="020B0400000000000000" pitchFamily="50" charset="-128"/>
                  <a:ea typeface="BIZ UDPゴシック" panose="020B0400000000000000" pitchFamily="50" charset="-128"/>
                  <a:cs typeface="MS PGothic"/>
                </a:rPr>
                <a:t>請求</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6" name="object 39">
              <a:extLst>
                <a:ext uri="{FF2B5EF4-FFF2-40B4-BE49-F238E27FC236}">
                  <a16:creationId xmlns:a16="http://schemas.microsoft.com/office/drawing/2014/main" id="{2A1E2661-8F7C-0D99-2DA0-90A271B1F2A5}"/>
                </a:ext>
              </a:extLst>
            </p:cNvPr>
            <p:cNvSpPr/>
            <p:nvPr/>
          </p:nvSpPr>
          <p:spPr>
            <a:xfrm rot="16200000">
              <a:off x="4812013" y="8276818"/>
              <a:ext cx="639455" cy="893377"/>
            </a:xfrm>
            <a:custGeom>
              <a:avLst/>
              <a:gdLst/>
              <a:ahLst/>
              <a:cxnLst/>
              <a:rect l="l" t="t" r="r" b="b"/>
              <a:pathLst>
                <a:path w="1115059" h="697229">
                  <a:moveTo>
                    <a:pt x="1101344" y="639699"/>
                  </a:moveTo>
                  <a:lnTo>
                    <a:pt x="85725" y="639699"/>
                  </a:lnTo>
                  <a:lnTo>
                    <a:pt x="85725" y="611124"/>
                  </a:lnTo>
                  <a:lnTo>
                    <a:pt x="0" y="654050"/>
                  </a:lnTo>
                  <a:lnTo>
                    <a:pt x="85725" y="696849"/>
                  </a:lnTo>
                  <a:lnTo>
                    <a:pt x="85725" y="668274"/>
                  </a:lnTo>
                  <a:lnTo>
                    <a:pt x="1101344" y="668274"/>
                  </a:lnTo>
                  <a:lnTo>
                    <a:pt x="1101344" y="639699"/>
                  </a:lnTo>
                  <a:close/>
                </a:path>
                <a:path w="1115059" h="697229">
                  <a:moveTo>
                    <a:pt x="1115060" y="42799"/>
                  </a:moveTo>
                  <a:lnTo>
                    <a:pt x="1086561" y="28575"/>
                  </a:lnTo>
                  <a:lnTo>
                    <a:pt x="1029335" y="0"/>
                  </a:lnTo>
                  <a:lnTo>
                    <a:pt x="1029335" y="28575"/>
                  </a:lnTo>
                  <a:lnTo>
                    <a:pt x="508" y="28575"/>
                  </a:lnTo>
                  <a:lnTo>
                    <a:pt x="508" y="57150"/>
                  </a:lnTo>
                  <a:lnTo>
                    <a:pt x="1029335" y="57150"/>
                  </a:lnTo>
                  <a:lnTo>
                    <a:pt x="1029335" y="85725"/>
                  </a:lnTo>
                  <a:lnTo>
                    <a:pt x="1086396" y="57150"/>
                  </a:lnTo>
                  <a:lnTo>
                    <a:pt x="1115060" y="42799"/>
                  </a:lnTo>
                  <a:close/>
                </a:path>
              </a:pathLst>
            </a:custGeom>
            <a:solidFill>
              <a:srgbClr val="EC7C3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49" name="テキスト ボックス 48">
            <a:extLst>
              <a:ext uri="{FF2B5EF4-FFF2-40B4-BE49-F238E27FC236}">
                <a16:creationId xmlns:a16="http://schemas.microsoft.com/office/drawing/2014/main" id="{8A025A8A-7012-1E2F-B411-F6129C78FA07}"/>
              </a:ext>
            </a:extLst>
          </p:cNvPr>
          <p:cNvSpPr txBox="1"/>
          <p:nvPr/>
        </p:nvSpPr>
        <p:spPr>
          <a:xfrm>
            <a:off x="280374" y="118918"/>
            <a:ext cx="7004070" cy="360163"/>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子ども・子育て支援金の保険料（令和８年度）</a:t>
            </a:r>
            <a:endParaRPr kumimoji="0" lang="en-US" altLang="ja-JP" sz="2400" b="0"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endParaRPr>
          </a:p>
        </p:txBody>
      </p:sp>
      <p:sp>
        <p:nvSpPr>
          <p:cNvPr id="51" name="テキスト ボックス 50">
            <a:extLst>
              <a:ext uri="{FF2B5EF4-FFF2-40B4-BE49-F238E27FC236}">
                <a16:creationId xmlns:a16="http://schemas.microsoft.com/office/drawing/2014/main" id="{9C8F9ABC-9875-48C6-4173-9CB6C21D7A4E}"/>
              </a:ext>
            </a:extLst>
          </p:cNvPr>
          <p:cNvSpPr txBox="1"/>
          <p:nvPr/>
        </p:nvSpPr>
        <p:spPr>
          <a:xfrm>
            <a:off x="583905" y="1634249"/>
            <a:ext cx="5657238" cy="358111"/>
          </a:xfrm>
          <a:prstGeom prst="rect">
            <a:avLst/>
          </a:prstGeom>
          <a:noFill/>
          <a:ln>
            <a:noFill/>
          </a:ln>
        </p:spPr>
        <p:txBody>
          <a:bodyPr wrap="square" lIns="0" tIns="0" rIns="0" bIns="0" rtlCol="0">
            <a:spAutoFit/>
          </a:bodyPr>
          <a:lstStyle/>
          <a:p>
            <a:pPr marL="271463" marR="0" lvl="0" indent="-271463" algn="just" defTabSz="457200" rtl="0" eaLnBrk="1" fontAlgn="auto" latinLnBrk="0" hangingPunct="0">
              <a:lnSpc>
                <a:spcPct val="114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こども（</a:t>
            </a: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18</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歳に達する日以後の最初の３月</a:t>
            </a: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31</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日以前である者。高校生年代）については、均等割額が全額軽減されます。</a:t>
            </a:r>
            <a:endPar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16" name="テキスト ボックス 15">
            <a:extLst>
              <a:ext uri="{FF2B5EF4-FFF2-40B4-BE49-F238E27FC236}">
                <a16:creationId xmlns:a16="http://schemas.microsoft.com/office/drawing/2014/main" id="{BA144CCF-88CA-C970-EA2F-8E2FC84D2A65}"/>
              </a:ext>
            </a:extLst>
          </p:cNvPr>
          <p:cNvSpPr txBox="1"/>
          <p:nvPr/>
        </p:nvSpPr>
        <p:spPr>
          <a:xfrm>
            <a:off x="396486" y="677819"/>
            <a:ext cx="3299680" cy="225062"/>
          </a:xfrm>
          <a:prstGeom prst="rect">
            <a:avLst/>
          </a:prstGeom>
          <a:noFill/>
        </p:spPr>
        <p:txBody>
          <a:bodyPr wrap="square" lIns="0" tIns="0" rIns="0" bIns="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徴収開始時期は〇月です。</a:t>
            </a:r>
            <a:endParaRPr kumimoji="0" lang="en-US" altLang="ja-JP" sz="1500" b="0"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22" name="テキスト ボックス 21">
            <a:extLst>
              <a:ext uri="{FF2B5EF4-FFF2-40B4-BE49-F238E27FC236}">
                <a16:creationId xmlns:a16="http://schemas.microsoft.com/office/drawing/2014/main" id="{C01BE26C-F1DD-2422-F7C1-05CC9D9FB664}"/>
              </a:ext>
            </a:extLst>
          </p:cNvPr>
          <p:cNvSpPr txBox="1"/>
          <p:nvPr/>
        </p:nvSpPr>
        <p:spPr>
          <a:xfrm>
            <a:off x="583904" y="963962"/>
            <a:ext cx="4783980" cy="358111"/>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ja-JP" altLang="en-US" sz="11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医療保険の</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保険料とあわせて徴収します。</a:t>
            </a:r>
            <a:endPar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　令和８年４月分からの保険料を〇分割でお支払いいただきます。</a:t>
            </a:r>
            <a:endParaRPr kumimoji="0" lang="en-US" altLang="ja-JP" sz="11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28" name="テキスト ボックス 27">
            <a:extLst>
              <a:ext uri="{FF2B5EF4-FFF2-40B4-BE49-F238E27FC236}">
                <a16:creationId xmlns:a16="http://schemas.microsoft.com/office/drawing/2014/main" id="{ACD74C6C-ED11-6034-6C52-9B23A5780E57}"/>
              </a:ext>
            </a:extLst>
          </p:cNvPr>
          <p:cNvSpPr txBox="1"/>
          <p:nvPr/>
        </p:nvSpPr>
        <p:spPr>
          <a:xfrm>
            <a:off x="396486" y="1381042"/>
            <a:ext cx="6666802" cy="225062"/>
          </a:xfrm>
          <a:prstGeom prst="rect">
            <a:avLst/>
          </a:prstGeom>
          <a:noFill/>
        </p:spPr>
        <p:txBody>
          <a:bodyPr wrap="square" lIns="0" tIns="0" rIns="0" bIns="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子ども・子育て支援金に係る保険料は所得割〇〇％、 均等割〇〇円になります。</a:t>
            </a:r>
            <a:endParaRPr kumimoji="0" lang="en-US" altLang="ja-JP"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grpSp>
        <p:nvGrpSpPr>
          <p:cNvPr id="138" name="グループ化 137">
            <a:extLst>
              <a:ext uri="{FF2B5EF4-FFF2-40B4-BE49-F238E27FC236}">
                <a16:creationId xmlns:a16="http://schemas.microsoft.com/office/drawing/2014/main" id="{B1F36EA9-9B49-ACA0-7E0C-0D4FFC7C92CF}"/>
              </a:ext>
            </a:extLst>
          </p:cNvPr>
          <p:cNvGrpSpPr/>
          <p:nvPr/>
        </p:nvGrpSpPr>
        <p:grpSpPr>
          <a:xfrm>
            <a:off x="190124" y="3083336"/>
            <a:ext cx="3424585" cy="897661"/>
            <a:chOff x="190124" y="2765474"/>
            <a:chExt cx="3424585" cy="897661"/>
          </a:xfrm>
        </p:grpSpPr>
        <p:grpSp>
          <p:nvGrpSpPr>
            <p:cNvPr id="34" name="グループ化 33">
              <a:extLst>
                <a:ext uri="{FF2B5EF4-FFF2-40B4-BE49-F238E27FC236}">
                  <a16:creationId xmlns:a16="http://schemas.microsoft.com/office/drawing/2014/main" id="{004FB42F-AC60-C4F8-EBB1-ECA53F66ACC0}"/>
                </a:ext>
              </a:extLst>
            </p:cNvPr>
            <p:cNvGrpSpPr/>
            <p:nvPr/>
          </p:nvGrpSpPr>
          <p:grpSpPr>
            <a:xfrm>
              <a:off x="190124" y="2765474"/>
              <a:ext cx="358730" cy="345930"/>
              <a:chOff x="188954" y="2583133"/>
              <a:chExt cx="393781" cy="379730"/>
            </a:xfrm>
          </p:grpSpPr>
          <p:grpSp>
            <p:nvGrpSpPr>
              <p:cNvPr id="14" name="グループ化 13">
                <a:extLst>
                  <a:ext uri="{FF2B5EF4-FFF2-40B4-BE49-F238E27FC236}">
                    <a16:creationId xmlns:a16="http://schemas.microsoft.com/office/drawing/2014/main" id="{8AF85144-193A-B269-5DAF-3F9C1D39B98D}"/>
                  </a:ext>
                </a:extLst>
              </p:cNvPr>
              <p:cNvGrpSpPr/>
              <p:nvPr/>
            </p:nvGrpSpPr>
            <p:grpSpPr>
              <a:xfrm>
                <a:off x="188954" y="2583133"/>
                <a:ext cx="393781" cy="379730"/>
                <a:chOff x="-737320" y="1872343"/>
                <a:chExt cx="848352" cy="818080"/>
              </a:xfrm>
              <a:solidFill>
                <a:srgbClr val="FFC000"/>
              </a:solidFill>
            </p:grpSpPr>
            <p:sp>
              <p:nvSpPr>
                <p:cNvPr id="9" name="楕円 8">
                  <a:extLst>
                    <a:ext uri="{FF2B5EF4-FFF2-40B4-BE49-F238E27FC236}">
                      <a16:creationId xmlns:a16="http://schemas.microsoft.com/office/drawing/2014/main" id="{E2351623-4397-75ED-B7E2-BE5856A2BD9B}"/>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2" name="二等辺三角形 11">
                  <a:extLst>
                    <a:ext uri="{FF2B5EF4-FFF2-40B4-BE49-F238E27FC236}">
                      <a16:creationId xmlns:a16="http://schemas.microsoft.com/office/drawing/2014/main" id="{6314CFE6-8355-E74C-6357-5B43ABB505CF}"/>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33" name="テキスト ボックス 32">
                <a:extLst>
                  <a:ext uri="{FF2B5EF4-FFF2-40B4-BE49-F238E27FC236}">
                    <a16:creationId xmlns:a16="http://schemas.microsoft.com/office/drawing/2014/main" id="{7259A31C-E0FD-3F52-934A-66446953C373}"/>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6" name="テキスト ボックス 35">
              <a:extLst>
                <a:ext uri="{FF2B5EF4-FFF2-40B4-BE49-F238E27FC236}">
                  <a16:creationId xmlns:a16="http://schemas.microsoft.com/office/drawing/2014/main" id="{A3183D80-40DC-8CCA-906F-0D76F42A940D}"/>
                </a:ext>
              </a:extLst>
            </p:cNvPr>
            <p:cNvSpPr txBox="1"/>
            <p:nvPr/>
          </p:nvSpPr>
          <p:spPr>
            <a:xfrm>
              <a:off x="603845" y="2843052"/>
              <a:ext cx="3010864" cy="22506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「子ども・子育て支援金制度」って？</a:t>
              </a:r>
              <a:endParaRPr kumimoji="0" lang="en-US" altLang="ja-JP"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38" name="テキスト ボックス 37">
              <a:extLst>
                <a:ext uri="{FF2B5EF4-FFF2-40B4-BE49-F238E27FC236}">
                  <a16:creationId xmlns:a16="http://schemas.microsoft.com/office/drawing/2014/main" id="{25733E4E-C27B-AA5D-9F1E-1CC03101F1F5}"/>
                </a:ext>
              </a:extLst>
            </p:cNvPr>
            <p:cNvSpPr txBox="1"/>
            <p:nvPr/>
          </p:nvSpPr>
          <p:spPr>
            <a:xfrm>
              <a:off x="603845" y="3162229"/>
              <a:ext cx="2987252" cy="500906"/>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全ての世代や企業のみなさまから支援金を拠出いただき、子育て施策の拡充に充てるもので、こどもや子育て世帯を社会全体で支える制度です。</a:t>
              </a:r>
            </a:p>
          </p:txBody>
        </p:sp>
        <p:grpSp>
          <p:nvGrpSpPr>
            <p:cNvPr id="61" name="グループ化 60">
              <a:extLst>
                <a:ext uri="{FF2B5EF4-FFF2-40B4-BE49-F238E27FC236}">
                  <a16:creationId xmlns:a16="http://schemas.microsoft.com/office/drawing/2014/main" id="{F75530F2-391B-7C25-ECCE-58B46A805A9A}"/>
                </a:ext>
              </a:extLst>
            </p:cNvPr>
            <p:cNvGrpSpPr/>
            <p:nvPr/>
          </p:nvGrpSpPr>
          <p:grpSpPr>
            <a:xfrm>
              <a:off x="390208" y="3153356"/>
              <a:ext cx="169792" cy="188744"/>
              <a:chOff x="523558" y="3150181"/>
              <a:chExt cx="169792" cy="188744"/>
            </a:xfrm>
          </p:grpSpPr>
          <p:sp>
            <p:nvSpPr>
              <p:cNvPr id="43" name="四角形: 角を丸くする 42">
                <a:extLst>
                  <a:ext uri="{FF2B5EF4-FFF2-40B4-BE49-F238E27FC236}">
                    <a16:creationId xmlns:a16="http://schemas.microsoft.com/office/drawing/2014/main" id="{29EFC36E-9E4A-2005-7132-879B1C96AEC6}"/>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BB6240FF-08E9-0DF4-A830-B67ADD91F6EE}"/>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grpSp>
        <p:nvGrpSpPr>
          <p:cNvPr id="173" name="グループ化 172">
            <a:extLst>
              <a:ext uri="{FF2B5EF4-FFF2-40B4-BE49-F238E27FC236}">
                <a16:creationId xmlns:a16="http://schemas.microsoft.com/office/drawing/2014/main" id="{0AE47698-BE99-F87E-1764-863E8CD1B3DC}"/>
              </a:ext>
            </a:extLst>
          </p:cNvPr>
          <p:cNvGrpSpPr/>
          <p:nvPr/>
        </p:nvGrpSpPr>
        <p:grpSpPr>
          <a:xfrm>
            <a:off x="177196" y="3914715"/>
            <a:ext cx="3547856" cy="1273652"/>
            <a:chOff x="190124" y="4010972"/>
            <a:chExt cx="3547856" cy="1273652"/>
          </a:xfrm>
        </p:grpSpPr>
        <p:sp>
          <p:nvSpPr>
            <p:cNvPr id="63" name="テキスト ボックス 62">
              <a:extLst>
                <a:ext uri="{FF2B5EF4-FFF2-40B4-BE49-F238E27FC236}">
                  <a16:creationId xmlns:a16="http://schemas.microsoft.com/office/drawing/2014/main" id="{E9D9932C-93C0-8498-6EA7-6F17C2B5256B}"/>
                </a:ext>
              </a:extLst>
            </p:cNvPr>
            <p:cNvSpPr txBox="1"/>
            <p:nvPr/>
          </p:nvSpPr>
          <p:spPr>
            <a:xfrm>
              <a:off x="583904" y="4144371"/>
              <a:ext cx="3154076" cy="230832"/>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どうして「支援金制度」が必要なの？</a:t>
              </a:r>
              <a:endParaRPr kumimoji="0" lang="ja-JP" altLang="en-US" sz="1500" b="0" i="0" u="none" strike="noStrike" kern="1200" cap="none" spc="0" normalizeH="0" baseline="0" noProof="0" dirty="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65" name="グループ化 64">
              <a:extLst>
                <a:ext uri="{FF2B5EF4-FFF2-40B4-BE49-F238E27FC236}">
                  <a16:creationId xmlns:a16="http://schemas.microsoft.com/office/drawing/2014/main" id="{6F39C262-D858-C743-3B78-D90ECBA32D47}"/>
                </a:ext>
              </a:extLst>
            </p:cNvPr>
            <p:cNvGrpSpPr/>
            <p:nvPr/>
          </p:nvGrpSpPr>
          <p:grpSpPr>
            <a:xfrm>
              <a:off x="190124" y="4010972"/>
              <a:ext cx="358730" cy="345930"/>
              <a:chOff x="188954" y="2583133"/>
              <a:chExt cx="393781" cy="379730"/>
            </a:xfrm>
          </p:grpSpPr>
          <p:grpSp>
            <p:nvGrpSpPr>
              <p:cNvPr id="70" name="グループ化 69">
                <a:extLst>
                  <a:ext uri="{FF2B5EF4-FFF2-40B4-BE49-F238E27FC236}">
                    <a16:creationId xmlns:a16="http://schemas.microsoft.com/office/drawing/2014/main" id="{79D870AC-A66C-BC74-9724-4E9C8C4617A1}"/>
                  </a:ext>
                </a:extLst>
              </p:cNvPr>
              <p:cNvGrpSpPr/>
              <p:nvPr/>
            </p:nvGrpSpPr>
            <p:grpSpPr>
              <a:xfrm>
                <a:off x="188954" y="2583133"/>
                <a:ext cx="393781" cy="379730"/>
                <a:chOff x="-737320" y="1872343"/>
                <a:chExt cx="848352" cy="818080"/>
              </a:xfrm>
              <a:solidFill>
                <a:srgbClr val="FFC000"/>
              </a:solidFill>
            </p:grpSpPr>
            <p:sp>
              <p:nvSpPr>
                <p:cNvPr id="79" name="楕円 78">
                  <a:extLst>
                    <a:ext uri="{FF2B5EF4-FFF2-40B4-BE49-F238E27FC236}">
                      <a16:creationId xmlns:a16="http://schemas.microsoft.com/office/drawing/2014/main" id="{833C498F-BD20-9BC1-0C17-C0334D61D296}"/>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83" name="二等辺三角形 82">
                  <a:extLst>
                    <a:ext uri="{FF2B5EF4-FFF2-40B4-BE49-F238E27FC236}">
                      <a16:creationId xmlns:a16="http://schemas.microsoft.com/office/drawing/2014/main" id="{A39813D1-D9B0-D2CD-6047-8F009930E821}"/>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73" name="テキスト ボックス 72">
                <a:extLst>
                  <a:ext uri="{FF2B5EF4-FFF2-40B4-BE49-F238E27FC236}">
                    <a16:creationId xmlns:a16="http://schemas.microsoft.com/office/drawing/2014/main" id="{8562A111-8A93-982D-8E61-8913E90FD5AE}"/>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19" name="グループ化 118">
              <a:extLst>
                <a:ext uri="{FF2B5EF4-FFF2-40B4-BE49-F238E27FC236}">
                  <a16:creationId xmlns:a16="http://schemas.microsoft.com/office/drawing/2014/main" id="{ADA0EF76-1D81-2410-D875-279D2E40163D}"/>
                </a:ext>
              </a:extLst>
            </p:cNvPr>
            <p:cNvGrpSpPr/>
            <p:nvPr/>
          </p:nvGrpSpPr>
          <p:grpSpPr>
            <a:xfrm>
              <a:off x="390208" y="4436056"/>
              <a:ext cx="169792" cy="188744"/>
              <a:chOff x="523558" y="3150181"/>
              <a:chExt cx="169792" cy="188744"/>
            </a:xfrm>
          </p:grpSpPr>
          <p:sp>
            <p:nvSpPr>
              <p:cNvPr id="120" name="四角形: 角を丸くする 119">
                <a:extLst>
                  <a:ext uri="{FF2B5EF4-FFF2-40B4-BE49-F238E27FC236}">
                    <a16:creationId xmlns:a16="http://schemas.microsoft.com/office/drawing/2014/main" id="{BC8FD40F-EE71-7592-4123-0915A3BE78B9}"/>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70AEE190-E163-3391-B360-073D2B49D182}"/>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24" name="テキスト ボックス 123">
              <a:extLst>
                <a:ext uri="{FF2B5EF4-FFF2-40B4-BE49-F238E27FC236}">
                  <a16:creationId xmlns:a16="http://schemas.microsoft.com/office/drawing/2014/main" id="{6B56BCA3-A564-7D98-960D-5B7AC8152029}"/>
                </a:ext>
              </a:extLst>
            </p:cNvPr>
            <p:cNvSpPr txBox="1"/>
            <p:nvPr/>
          </p:nvSpPr>
          <p:spPr>
            <a:xfrm>
              <a:off x="617424" y="4432852"/>
              <a:ext cx="2973674" cy="85177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BIZ UDPGothic" panose="020B0400000000000000" pitchFamily="34" charset="-128"/>
                  <a:ea typeface="BIZ UDPGothic" panose="020B0400000000000000" pitchFamily="34" charset="-128"/>
                  <a:cs typeface="+mn-cs"/>
                </a:rPr>
                <a:t>近年、少子化・人口減少の進行が加速していることから、</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政府は令和５年</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12</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月にこども未来戦略「加速化プラン」を策定し、総額</a:t>
              </a:r>
              <a:r>
                <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3.6</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兆円の次元の異なるこども・子育て支援の拡充を実施することを決めました。支援金制度はこれを支える財源の一部です。</a:t>
              </a:r>
            </a:p>
          </p:txBody>
        </p:sp>
      </p:grpSp>
      <p:grpSp>
        <p:nvGrpSpPr>
          <p:cNvPr id="161" name="グループ化 160">
            <a:extLst>
              <a:ext uri="{FF2B5EF4-FFF2-40B4-BE49-F238E27FC236}">
                <a16:creationId xmlns:a16="http://schemas.microsoft.com/office/drawing/2014/main" id="{90F3E704-425D-B7C0-A2C1-7EA3BE9B302D}"/>
              </a:ext>
            </a:extLst>
          </p:cNvPr>
          <p:cNvGrpSpPr/>
          <p:nvPr/>
        </p:nvGrpSpPr>
        <p:grpSpPr>
          <a:xfrm>
            <a:off x="190124" y="5188482"/>
            <a:ext cx="3547856" cy="1062486"/>
            <a:chOff x="190124" y="5306372"/>
            <a:chExt cx="3547856" cy="1062486"/>
          </a:xfrm>
        </p:grpSpPr>
        <p:sp>
          <p:nvSpPr>
            <p:cNvPr id="125" name="テキスト ボックス 124">
              <a:extLst>
                <a:ext uri="{FF2B5EF4-FFF2-40B4-BE49-F238E27FC236}">
                  <a16:creationId xmlns:a16="http://schemas.microsoft.com/office/drawing/2014/main" id="{8A78CEE2-3CA0-5E3F-3ECD-45D4914DDD23}"/>
                </a:ext>
              </a:extLst>
            </p:cNvPr>
            <p:cNvSpPr txBox="1"/>
            <p:nvPr/>
          </p:nvSpPr>
          <p:spPr>
            <a:xfrm>
              <a:off x="583904" y="5363571"/>
              <a:ext cx="3154076" cy="461665"/>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収入が少なくても、</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支払う必要があるの？</a:t>
              </a:r>
              <a:endParaRPr kumimoji="0" lang="ja-JP" altLang="en-US" sz="1500" b="0" i="0" u="none" strike="noStrike" kern="1200" cap="none" spc="0" normalizeH="0" baseline="0" noProof="0" dirty="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126" name="グループ化 125">
              <a:extLst>
                <a:ext uri="{FF2B5EF4-FFF2-40B4-BE49-F238E27FC236}">
                  <a16:creationId xmlns:a16="http://schemas.microsoft.com/office/drawing/2014/main" id="{68E5EA2F-1503-262F-7EB1-2E54409ED48D}"/>
                </a:ext>
              </a:extLst>
            </p:cNvPr>
            <p:cNvGrpSpPr/>
            <p:nvPr/>
          </p:nvGrpSpPr>
          <p:grpSpPr>
            <a:xfrm>
              <a:off x="190124" y="5306372"/>
              <a:ext cx="358730" cy="345930"/>
              <a:chOff x="188954" y="2583133"/>
              <a:chExt cx="393781" cy="379730"/>
            </a:xfrm>
          </p:grpSpPr>
          <p:grpSp>
            <p:nvGrpSpPr>
              <p:cNvPr id="127" name="グループ化 126">
                <a:extLst>
                  <a:ext uri="{FF2B5EF4-FFF2-40B4-BE49-F238E27FC236}">
                    <a16:creationId xmlns:a16="http://schemas.microsoft.com/office/drawing/2014/main" id="{32BA2961-F8AC-5DF1-2303-BC74D9DA281A}"/>
                  </a:ext>
                </a:extLst>
              </p:cNvPr>
              <p:cNvGrpSpPr/>
              <p:nvPr/>
            </p:nvGrpSpPr>
            <p:grpSpPr>
              <a:xfrm>
                <a:off x="188954" y="2583133"/>
                <a:ext cx="393781" cy="379730"/>
                <a:chOff x="-737320" y="1872343"/>
                <a:chExt cx="848352" cy="818080"/>
              </a:xfrm>
              <a:solidFill>
                <a:srgbClr val="FFC000"/>
              </a:solidFill>
            </p:grpSpPr>
            <p:sp>
              <p:nvSpPr>
                <p:cNvPr id="129" name="楕円 128">
                  <a:extLst>
                    <a:ext uri="{FF2B5EF4-FFF2-40B4-BE49-F238E27FC236}">
                      <a16:creationId xmlns:a16="http://schemas.microsoft.com/office/drawing/2014/main" id="{AADFD620-369A-D962-AFB9-7D3D07D79624}"/>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30" name="二等辺三角形 129">
                  <a:extLst>
                    <a:ext uri="{FF2B5EF4-FFF2-40B4-BE49-F238E27FC236}">
                      <a16:creationId xmlns:a16="http://schemas.microsoft.com/office/drawing/2014/main" id="{DDD1E462-3E89-7152-DAB3-CB8E763FE927}"/>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28" name="テキスト ボックス 127">
                <a:extLst>
                  <a:ext uri="{FF2B5EF4-FFF2-40B4-BE49-F238E27FC236}">
                    <a16:creationId xmlns:a16="http://schemas.microsoft.com/office/drawing/2014/main" id="{1ABCB485-908A-13D3-32E1-B2E15A45C5D4}"/>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31" name="グループ化 130">
              <a:extLst>
                <a:ext uri="{FF2B5EF4-FFF2-40B4-BE49-F238E27FC236}">
                  <a16:creationId xmlns:a16="http://schemas.microsoft.com/office/drawing/2014/main" id="{4EA62A69-31B4-4E32-E6B8-1661A78E98CE}"/>
                </a:ext>
              </a:extLst>
            </p:cNvPr>
            <p:cNvGrpSpPr/>
            <p:nvPr/>
          </p:nvGrpSpPr>
          <p:grpSpPr>
            <a:xfrm>
              <a:off x="390208" y="5871156"/>
              <a:ext cx="169792" cy="188744"/>
              <a:chOff x="523558" y="3150181"/>
              <a:chExt cx="169792" cy="188744"/>
            </a:xfrm>
          </p:grpSpPr>
          <p:sp>
            <p:nvSpPr>
              <p:cNvPr id="132" name="四角形: 角を丸くする 131">
                <a:extLst>
                  <a:ext uri="{FF2B5EF4-FFF2-40B4-BE49-F238E27FC236}">
                    <a16:creationId xmlns:a16="http://schemas.microsoft.com/office/drawing/2014/main" id="{D2A5747A-A7E8-DE35-6CCF-2CF342B2ED93}"/>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33" name="テキスト ボックス 132">
                <a:extLst>
                  <a:ext uri="{FF2B5EF4-FFF2-40B4-BE49-F238E27FC236}">
                    <a16:creationId xmlns:a16="http://schemas.microsoft.com/office/drawing/2014/main" id="{05860933-3D0B-563A-C8D7-9CBDFBAEF08A}"/>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34" name="テキスト ボックス 133">
              <a:extLst>
                <a:ext uri="{FF2B5EF4-FFF2-40B4-BE49-F238E27FC236}">
                  <a16:creationId xmlns:a16="http://schemas.microsoft.com/office/drawing/2014/main" id="{A5664151-401A-5E55-61B6-BFE812644AE7}"/>
                </a:ext>
              </a:extLst>
            </p:cNvPr>
            <p:cNvSpPr txBox="1"/>
            <p:nvPr/>
          </p:nvSpPr>
          <p:spPr>
            <a:xfrm>
              <a:off x="617424" y="5867952"/>
              <a:ext cx="2973674" cy="500906"/>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支援金は所得に応じて拠出いただきますが、</a:t>
              </a:r>
              <a:r>
                <a:rPr lang="ja-JP" altLang="en-US" sz="1000" dirty="0">
                  <a:solidFill>
                    <a:prstClr val="black"/>
                  </a:solidFill>
                  <a:latin typeface="BIZ UDPGothic" panose="020B0400000000000000" pitchFamily="34" charset="-128"/>
                  <a:ea typeface="BIZ UDPGothic" panose="020B0400000000000000" pitchFamily="34" charset="-128"/>
                </a:rPr>
                <a:t>医療</a:t>
              </a:r>
              <a:r>
                <a:rPr kumimoji="0" lang="ja-JP" altLang="en-US"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保険料と同様に、低所得の方に対する保険料軽減措置を設けています。</a:t>
              </a:r>
              <a:endParaRPr kumimoji="0" lang="en-US" altLang="ja-JP" sz="100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137" name="グループ化 136">
            <a:extLst>
              <a:ext uri="{FF2B5EF4-FFF2-40B4-BE49-F238E27FC236}">
                <a16:creationId xmlns:a16="http://schemas.microsoft.com/office/drawing/2014/main" id="{A2864499-3074-3013-5CCB-E1D689FE12D0}"/>
              </a:ext>
            </a:extLst>
          </p:cNvPr>
          <p:cNvGrpSpPr/>
          <p:nvPr/>
        </p:nvGrpSpPr>
        <p:grpSpPr>
          <a:xfrm>
            <a:off x="285102" y="6324125"/>
            <a:ext cx="3299680" cy="278089"/>
            <a:chOff x="285102" y="6346008"/>
            <a:chExt cx="3299680" cy="278089"/>
          </a:xfrm>
        </p:grpSpPr>
        <p:sp>
          <p:nvSpPr>
            <p:cNvPr id="135" name="四角形: 角を丸くする 134">
              <a:extLst>
                <a:ext uri="{FF2B5EF4-FFF2-40B4-BE49-F238E27FC236}">
                  <a16:creationId xmlns:a16="http://schemas.microsoft.com/office/drawing/2014/main" id="{15ED38F5-A96C-37F7-6C2D-63E1D738FE33}"/>
                </a:ext>
              </a:extLst>
            </p:cNvPr>
            <p:cNvSpPr/>
            <p:nvPr/>
          </p:nvSpPr>
          <p:spPr>
            <a:xfrm>
              <a:off x="285102" y="6346008"/>
              <a:ext cx="3299680" cy="278089"/>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36" name="テキスト ボックス 135">
              <a:extLst>
                <a:ext uri="{FF2B5EF4-FFF2-40B4-BE49-F238E27FC236}">
                  <a16:creationId xmlns:a16="http://schemas.microsoft.com/office/drawing/2014/main" id="{03D421CB-94D2-0247-F9F4-C365A01B12F1}"/>
                </a:ext>
              </a:extLst>
            </p:cNvPr>
            <p:cNvSpPr txBox="1"/>
            <p:nvPr/>
          </p:nvSpPr>
          <p:spPr>
            <a:xfrm>
              <a:off x="481249" y="6373635"/>
              <a:ext cx="2825627" cy="225062"/>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支援金の徴収の流れ</a:t>
              </a:r>
            </a:p>
          </p:txBody>
        </p:sp>
      </p:grpSp>
      <p:grpSp>
        <p:nvGrpSpPr>
          <p:cNvPr id="139" name="グループ化 138">
            <a:extLst>
              <a:ext uri="{FF2B5EF4-FFF2-40B4-BE49-F238E27FC236}">
                <a16:creationId xmlns:a16="http://schemas.microsoft.com/office/drawing/2014/main" id="{F725DE38-B36D-6840-FE20-1A14EDCB905A}"/>
              </a:ext>
            </a:extLst>
          </p:cNvPr>
          <p:cNvGrpSpPr/>
          <p:nvPr/>
        </p:nvGrpSpPr>
        <p:grpSpPr>
          <a:xfrm>
            <a:off x="3900347" y="3062654"/>
            <a:ext cx="3424585" cy="1291167"/>
            <a:chOff x="190124" y="2765474"/>
            <a:chExt cx="3424585" cy="1291167"/>
          </a:xfrm>
        </p:grpSpPr>
        <p:grpSp>
          <p:nvGrpSpPr>
            <p:cNvPr id="140" name="グループ化 139">
              <a:extLst>
                <a:ext uri="{FF2B5EF4-FFF2-40B4-BE49-F238E27FC236}">
                  <a16:creationId xmlns:a16="http://schemas.microsoft.com/office/drawing/2014/main" id="{7C6F7F14-4B5E-2F3E-7A06-8812485006E2}"/>
                </a:ext>
              </a:extLst>
            </p:cNvPr>
            <p:cNvGrpSpPr/>
            <p:nvPr/>
          </p:nvGrpSpPr>
          <p:grpSpPr>
            <a:xfrm>
              <a:off x="190124" y="2765474"/>
              <a:ext cx="358730" cy="345930"/>
              <a:chOff x="188954" y="2583133"/>
              <a:chExt cx="393781" cy="379730"/>
            </a:xfrm>
          </p:grpSpPr>
          <p:grpSp>
            <p:nvGrpSpPr>
              <p:cNvPr id="146" name="グループ化 145">
                <a:extLst>
                  <a:ext uri="{FF2B5EF4-FFF2-40B4-BE49-F238E27FC236}">
                    <a16:creationId xmlns:a16="http://schemas.microsoft.com/office/drawing/2014/main" id="{96566680-6484-437D-5B45-F160D071ABE2}"/>
                  </a:ext>
                </a:extLst>
              </p:cNvPr>
              <p:cNvGrpSpPr/>
              <p:nvPr/>
            </p:nvGrpSpPr>
            <p:grpSpPr>
              <a:xfrm>
                <a:off x="188954" y="2583133"/>
                <a:ext cx="393781" cy="379730"/>
                <a:chOff x="-737320" y="1872343"/>
                <a:chExt cx="848352" cy="818080"/>
              </a:xfrm>
              <a:solidFill>
                <a:srgbClr val="FFC000"/>
              </a:solidFill>
            </p:grpSpPr>
            <p:sp>
              <p:nvSpPr>
                <p:cNvPr id="148" name="楕円 147">
                  <a:extLst>
                    <a:ext uri="{FF2B5EF4-FFF2-40B4-BE49-F238E27FC236}">
                      <a16:creationId xmlns:a16="http://schemas.microsoft.com/office/drawing/2014/main" id="{2D14FD88-C42C-B5D8-C7EE-CF17881FB7D9}"/>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49" name="二等辺三角形 148">
                  <a:extLst>
                    <a:ext uri="{FF2B5EF4-FFF2-40B4-BE49-F238E27FC236}">
                      <a16:creationId xmlns:a16="http://schemas.microsoft.com/office/drawing/2014/main" id="{CA6FE28A-E54D-0629-A515-10AB9E2797FC}"/>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47" name="テキスト ボックス 146">
                <a:extLst>
                  <a:ext uri="{FF2B5EF4-FFF2-40B4-BE49-F238E27FC236}">
                    <a16:creationId xmlns:a16="http://schemas.microsoft.com/office/drawing/2014/main" id="{8797C09C-6F37-8825-5F85-E554FA050951}"/>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41" name="テキスト ボックス 140">
              <a:extLst>
                <a:ext uri="{FF2B5EF4-FFF2-40B4-BE49-F238E27FC236}">
                  <a16:creationId xmlns:a16="http://schemas.microsoft.com/office/drawing/2014/main" id="{60BD4552-6FBB-2765-0083-8F8F08888BBD}"/>
                </a:ext>
              </a:extLst>
            </p:cNvPr>
            <p:cNvSpPr txBox="1"/>
            <p:nvPr/>
          </p:nvSpPr>
          <p:spPr>
            <a:xfrm>
              <a:off x="603845" y="2843052"/>
              <a:ext cx="3010864" cy="22506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なぜ独身や高齢者も支払うの？</a:t>
              </a:r>
              <a:endParaRPr kumimoji="0" lang="en-US" altLang="ja-JP"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142" name="テキスト ボックス 141">
              <a:extLst>
                <a:ext uri="{FF2B5EF4-FFF2-40B4-BE49-F238E27FC236}">
                  <a16:creationId xmlns:a16="http://schemas.microsoft.com/office/drawing/2014/main" id="{CE02D9E4-30DF-DB7C-3E7F-350F626D28C6}"/>
                </a:ext>
              </a:extLst>
            </p:cNvPr>
            <p:cNvSpPr txBox="1"/>
            <p:nvPr/>
          </p:nvSpPr>
          <p:spPr>
            <a:xfrm>
              <a:off x="603845" y="3162229"/>
              <a:ext cx="2987252" cy="89441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こどもたちは成長し、やがて社会保障制度の担い手となることから、こどもの育ちを支える支援金制度は全ての方にメリットがあるため、独身の方や高齢者の方など全ての世代に加え、企業も含めた社会全体で支える仕組みとしています。</a:t>
              </a:r>
              <a:endParaRPr kumimoji="0" lang="en-US" altLang="ja-JP" sz="105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nvGrpSpPr>
            <p:cNvPr id="143" name="グループ化 142">
              <a:extLst>
                <a:ext uri="{FF2B5EF4-FFF2-40B4-BE49-F238E27FC236}">
                  <a16:creationId xmlns:a16="http://schemas.microsoft.com/office/drawing/2014/main" id="{95DC0BD0-24AA-F981-DDF7-6460B9EF7883}"/>
                </a:ext>
              </a:extLst>
            </p:cNvPr>
            <p:cNvGrpSpPr/>
            <p:nvPr/>
          </p:nvGrpSpPr>
          <p:grpSpPr>
            <a:xfrm>
              <a:off x="390208" y="3153356"/>
              <a:ext cx="169792" cy="188744"/>
              <a:chOff x="523558" y="3150181"/>
              <a:chExt cx="169792" cy="188744"/>
            </a:xfrm>
          </p:grpSpPr>
          <p:sp>
            <p:nvSpPr>
              <p:cNvPr id="144" name="四角形: 角を丸くする 143">
                <a:extLst>
                  <a:ext uri="{FF2B5EF4-FFF2-40B4-BE49-F238E27FC236}">
                    <a16:creationId xmlns:a16="http://schemas.microsoft.com/office/drawing/2014/main" id="{BE2E1090-24EA-DD34-23E5-790E0C2A1A02}"/>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45" name="テキスト ボックス 144">
                <a:extLst>
                  <a:ext uri="{FF2B5EF4-FFF2-40B4-BE49-F238E27FC236}">
                    <a16:creationId xmlns:a16="http://schemas.microsoft.com/office/drawing/2014/main" id="{F499FF19-136A-E0C6-0D7F-42C65E42E924}"/>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sp>
        <p:nvSpPr>
          <p:cNvPr id="163" name="テキスト ボックス 162">
            <a:extLst>
              <a:ext uri="{FF2B5EF4-FFF2-40B4-BE49-F238E27FC236}">
                <a16:creationId xmlns:a16="http://schemas.microsoft.com/office/drawing/2014/main" id="{7008BBD5-009E-A0D1-750D-164EEAAB62DA}"/>
              </a:ext>
            </a:extLst>
          </p:cNvPr>
          <p:cNvSpPr txBox="1"/>
          <p:nvPr/>
        </p:nvSpPr>
        <p:spPr>
          <a:xfrm>
            <a:off x="4292302" y="7734477"/>
            <a:ext cx="3154076" cy="230832"/>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chemeClr val="accent2"/>
                </a:solidFill>
                <a:effectLst/>
                <a:uLnTx/>
                <a:uFillTx/>
                <a:latin typeface="BIZ UDPGothic" panose="020B0400000000000000" pitchFamily="34" charset="-128"/>
                <a:ea typeface="BIZ UDPGothic" panose="020B0400000000000000" pitchFamily="34" charset="-128"/>
                <a:cs typeface="+mn-cs"/>
              </a:rPr>
              <a:t>支援金により負担が増えるの？</a:t>
            </a:r>
            <a:endParaRPr kumimoji="0" lang="ja-JP" altLang="en-US" sz="1500" b="0" i="0" u="none" strike="noStrike" kern="1200" cap="none" spc="0" normalizeH="0" baseline="0" noProof="0" dirty="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164" name="グループ化 163">
            <a:extLst>
              <a:ext uri="{FF2B5EF4-FFF2-40B4-BE49-F238E27FC236}">
                <a16:creationId xmlns:a16="http://schemas.microsoft.com/office/drawing/2014/main" id="{B3767FD0-1FDF-8F6B-3AAE-9FE0BDEB6260}"/>
              </a:ext>
            </a:extLst>
          </p:cNvPr>
          <p:cNvGrpSpPr/>
          <p:nvPr/>
        </p:nvGrpSpPr>
        <p:grpSpPr>
          <a:xfrm>
            <a:off x="3898522" y="7677278"/>
            <a:ext cx="358730" cy="345930"/>
            <a:chOff x="188954" y="2583133"/>
            <a:chExt cx="393781" cy="379730"/>
          </a:xfrm>
        </p:grpSpPr>
        <p:grpSp>
          <p:nvGrpSpPr>
            <p:cNvPr id="169" name="グループ化 168">
              <a:extLst>
                <a:ext uri="{FF2B5EF4-FFF2-40B4-BE49-F238E27FC236}">
                  <a16:creationId xmlns:a16="http://schemas.microsoft.com/office/drawing/2014/main" id="{1C42A46B-90E5-5CEE-0F7A-4BAA81B6CE4C}"/>
                </a:ext>
              </a:extLst>
            </p:cNvPr>
            <p:cNvGrpSpPr/>
            <p:nvPr/>
          </p:nvGrpSpPr>
          <p:grpSpPr>
            <a:xfrm>
              <a:off x="188954" y="2583133"/>
              <a:ext cx="393781" cy="379730"/>
              <a:chOff x="-737320" y="1872343"/>
              <a:chExt cx="848352" cy="818080"/>
            </a:xfrm>
            <a:solidFill>
              <a:srgbClr val="FFC000"/>
            </a:solidFill>
          </p:grpSpPr>
          <p:sp>
            <p:nvSpPr>
              <p:cNvPr id="171" name="楕円 170">
                <a:extLst>
                  <a:ext uri="{FF2B5EF4-FFF2-40B4-BE49-F238E27FC236}">
                    <a16:creationId xmlns:a16="http://schemas.microsoft.com/office/drawing/2014/main" id="{BF4DC014-3BEC-2BAB-85D1-A918D5BBF1C3}"/>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72" name="二等辺三角形 171">
                <a:extLst>
                  <a:ext uri="{FF2B5EF4-FFF2-40B4-BE49-F238E27FC236}">
                    <a16:creationId xmlns:a16="http://schemas.microsoft.com/office/drawing/2014/main" id="{384A0F0B-AB03-1595-7447-BBCC4F2CE54F}"/>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70" name="テキスト ボックス 169">
              <a:extLst>
                <a:ext uri="{FF2B5EF4-FFF2-40B4-BE49-F238E27FC236}">
                  <a16:creationId xmlns:a16="http://schemas.microsoft.com/office/drawing/2014/main" id="{5F70E463-B524-F435-4978-EEF00DDD7C41}"/>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5" name="グループ化 4">
            <a:extLst>
              <a:ext uri="{FF2B5EF4-FFF2-40B4-BE49-F238E27FC236}">
                <a16:creationId xmlns:a16="http://schemas.microsoft.com/office/drawing/2014/main" id="{75431E6D-85F2-1962-D3AD-AFF3E5EE7E79}"/>
              </a:ext>
            </a:extLst>
          </p:cNvPr>
          <p:cNvGrpSpPr/>
          <p:nvPr/>
        </p:nvGrpSpPr>
        <p:grpSpPr>
          <a:xfrm>
            <a:off x="4098606" y="8117870"/>
            <a:ext cx="3200890" cy="894412"/>
            <a:chOff x="4098606" y="8130570"/>
            <a:chExt cx="3200890" cy="894412"/>
          </a:xfrm>
        </p:grpSpPr>
        <p:grpSp>
          <p:nvGrpSpPr>
            <p:cNvPr id="165" name="グループ化 164">
              <a:extLst>
                <a:ext uri="{FF2B5EF4-FFF2-40B4-BE49-F238E27FC236}">
                  <a16:creationId xmlns:a16="http://schemas.microsoft.com/office/drawing/2014/main" id="{A5621A8E-40A9-B1FA-B6C0-4569F7B72FF2}"/>
                </a:ext>
              </a:extLst>
            </p:cNvPr>
            <p:cNvGrpSpPr/>
            <p:nvPr/>
          </p:nvGrpSpPr>
          <p:grpSpPr>
            <a:xfrm>
              <a:off x="4098606" y="8140462"/>
              <a:ext cx="169792" cy="188744"/>
              <a:chOff x="523558" y="3150181"/>
              <a:chExt cx="169792" cy="188744"/>
            </a:xfrm>
          </p:grpSpPr>
          <p:sp>
            <p:nvSpPr>
              <p:cNvPr id="167" name="四角形: 角を丸くする 166">
                <a:extLst>
                  <a:ext uri="{FF2B5EF4-FFF2-40B4-BE49-F238E27FC236}">
                    <a16:creationId xmlns:a16="http://schemas.microsoft.com/office/drawing/2014/main" id="{655963F2-A0A1-32C7-E03D-BA749194BFD8}"/>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68" name="テキスト ボックス 167">
                <a:extLst>
                  <a:ext uri="{FF2B5EF4-FFF2-40B4-BE49-F238E27FC236}">
                    <a16:creationId xmlns:a16="http://schemas.microsoft.com/office/drawing/2014/main" id="{5138B2B4-EF18-9CD5-A411-DB8036F9B608}"/>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66" name="テキスト ボックス 165">
              <a:extLst>
                <a:ext uri="{FF2B5EF4-FFF2-40B4-BE49-F238E27FC236}">
                  <a16:creationId xmlns:a16="http://schemas.microsoft.com/office/drawing/2014/main" id="{DB8817F8-D93C-7FCD-8D7F-B11151CECB66}"/>
                </a:ext>
              </a:extLst>
            </p:cNvPr>
            <p:cNvSpPr txBox="1"/>
            <p:nvPr/>
          </p:nvSpPr>
          <p:spPr>
            <a:xfrm>
              <a:off x="4325822" y="8130570"/>
              <a:ext cx="2973674" cy="89441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rPr>
                <a:t>支援金の導入に当たっては、その裏側で社会保障の歳出改革を行い、社会保険料の負担を軽減させるため、支援金による負担は相殺される仕組みになっています。このため支援金の導入による実質的な負担はありません。</a:t>
              </a:r>
              <a:endParaRPr kumimoji="0" lang="en-US" altLang="ja-JP" sz="1050" b="0" i="0" u="none" strike="noStrike" kern="1200" cap="none" spc="0" normalizeH="0" baseline="0" noProof="0" dirty="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sp>
        <p:nvSpPr>
          <p:cNvPr id="179" name="二等辺三角形 178">
            <a:extLst>
              <a:ext uri="{FF2B5EF4-FFF2-40B4-BE49-F238E27FC236}">
                <a16:creationId xmlns:a16="http://schemas.microsoft.com/office/drawing/2014/main" id="{6D3668CD-7189-467D-2611-C097767698F0}"/>
              </a:ext>
            </a:extLst>
          </p:cNvPr>
          <p:cNvSpPr/>
          <p:nvPr/>
        </p:nvSpPr>
        <p:spPr>
          <a:xfrm>
            <a:off x="5527659" y="5757322"/>
            <a:ext cx="285749" cy="162560"/>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80" name="テキスト ボックス 179">
            <a:extLst>
              <a:ext uri="{FF2B5EF4-FFF2-40B4-BE49-F238E27FC236}">
                <a16:creationId xmlns:a16="http://schemas.microsoft.com/office/drawing/2014/main" id="{113617D1-08BC-B016-698A-35941E3043A5}"/>
              </a:ext>
            </a:extLst>
          </p:cNvPr>
          <p:cNvSpPr txBox="1"/>
          <p:nvPr/>
        </p:nvSpPr>
        <p:spPr>
          <a:xfrm>
            <a:off x="5420420" y="5571790"/>
            <a:ext cx="55816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支える</a:t>
            </a:r>
          </a:p>
        </p:txBody>
      </p:sp>
      <p:sp>
        <p:nvSpPr>
          <p:cNvPr id="181" name="テキスト ボックス 180">
            <a:extLst>
              <a:ext uri="{FF2B5EF4-FFF2-40B4-BE49-F238E27FC236}">
                <a16:creationId xmlns:a16="http://schemas.microsoft.com/office/drawing/2014/main" id="{CCCB74C2-D410-FC18-3E7E-3CCE78BD0572}"/>
              </a:ext>
            </a:extLst>
          </p:cNvPr>
          <p:cNvSpPr txBox="1"/>
          <p:nvPr/>
        </p:nvSpPr>
        <p:spPr>
          <a:xfrm>
            <a:off x="4038354" y="4857968"/>
            <a:ext cx="954107"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全世代が支援</a:t>
            </a:r>
            <a:endParaRPr kumimoji="1" lang="en-US" altLang="ja-JP"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4" name="テキスト ボックス 183">
            <a:extLst>
              <a:ext uri="{FF2B5EF4-FFF2-40B4-BE49-F238E27FC236}">
                <a16:creationId xmlns:a16="http://schemas.microsoft.com/office/drawing/2014/main" id="{D2165C52-16E9-4947-20AF-CE18FA1AD81E}"/>
              </a:ext>
            </a:extLst>
          </p:cNvPr>
          <p:cNvSpPr txBox="1"/>
          <p:nvPr/>
        </p:nvSpPr>
        <p:spPr>
          <a:xfrm>
            <a:off x="6642258" y="4965415"/>
            <a:ext cx="737702" cy="5078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将来は</a:t>
            </a:r>
            <a:endPar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支えられる</a:t>
            </a:r>
            <a:endPar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側に</a:t>
            </a:r>
          </a:p>
        </p:txBody>
      </p:sp>
      <p:pic>
        <p:nvPicPr>
          <p:cNvPr id="185" name="グラフィックス 184">
            <a:extLst>
              <a:ext uri="{FF2B5EF4-FFF2-40B4-BE49-F238E27FC236}">
                <a16:creationId xmlns:a16="http://schemas.microsoft.com/office/drawing/2014/main" id="{2A875405-F9B1-4FE5-9FA7-042752B72D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85280">
            <a:off x="6496987" y="5193657"/>
            <a:ext cx="880866" cy="440433"/>
          </a:xfrm>
          <a:prstGeom prst="rect">
            <a:avLst/>
          </a:prstGeom>
        </p:spPr>
      </p:pic>
      <p:sp>
        <p:nvSpPr>
          <p:cNvPr id="186" name="四角形: 角を丸くする 185">
            <a:extLst>
              <a:ext uri="{FF2B5EF4-FFF2-40B4-BE49-F238E27FC236}">
                <a16:creationId xmlns:a16="http://schemas.microsoft.com/office/drawing/2014/main" id="{CDC49A59-72F1-951B-1C56-49AEEB1B2DDA}"/>
              </a:ext>
            </a:extLst>
          </p:cNvPr>
          <p:cNvSpPr/>
          <p:nvPr/>
        </p:nvSpPr>
        <p:spPr>
          <a:xfrm>
            <a:off x="6537489" y="4768014"/>
            <a:ext cx="737702" cy="19900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87" name="テキスト ボックス 186">
            <a:extLst>
              <a:ext uri="{FF2B5EF4-FFF2-40B4-BE49-F238E27FC236}">
                <a16:creationId xmlns:a16="http://schemas.microsoft.com/office/drawing/2014/main" id="{961DEE6F-CF80-CE02-14D9-5EB1CC063232}"/>
              </a:ext>
            </a:extLst>
          </p:cNvPr>
          <p:cNvSpPr txBox="1"/>
          <p:nvPr/>
        </p:nvSpPr>
        <p:spPr>
          <a:xfrm>
            <a:off x="6647059" y="4735574"/>
            <a:ext cx="44114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将来</a:t>
            </a:r>
          </a:p>
        </p:txBody>
      </p:sp>
      <p:sp>
        <p:nvSpPr>
          <p:cNvPr id="188" name="テキスト ボックス 187">
            <a:extLst>
              <a:ext uri="{FF2B5EF4-FFF2-40B4-BE49-F238E27FC236}">
                <a16:creationId xmlns:a16="http://schemas.microsoft.com/office/drawing/2014/main" id="{0687F1C0-6192-AD70-0802-38B04851708A}"/>
              </a:ext>
            </a:extLst>
          </p:cNvPr>
          <p:cNvSpPr txBox="1"/>
          <p:nvPr/>
        </p:nvSpPr>
        <p:spPr>
          <a:xfrm>
            <a:off x="6642258" y="6553831"/>
            <a:ext cx="55816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支える</a:t>
            </a:r>
          </a:p>
        </p:txBody>
      </p:sp>
      <p:sp>
        <p:nvSpPr>
          <p:cNvPr id="189" name="テキスト ボックス 188">
            <a:extLst>
              <a:ext uri="{FF2B5EF4-FFF2-40B4-BE49-F238E27FC236}">
                <a16:creationId xmlns:a16="http://schemas.microsoft.com/office/drawing/2014/main" id="{35865ABF-2A64-33C1-DB4E-1B7DE1B1AC3D}"/>
              </a:ext>
            </a:extLst>
          </p:cNvPr>
          <p:cNvSpPr txBox="1"/>
          <p:nvPr/>
        </p:nvSpPr>
        <p:spPr>
          <a:xfrm>
            <a:off x="5272202" y="6897215"/>
            <a:ext cx="63511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成長して</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支え手に</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0" name="楕円 189">
            <a:extLst>
              <a:ext uri="{FF2B5EF4-FFF2-40B4-BE49-F238E27FC236}">
                <a16:creationId xmlns:a16="http://schemas.microsoft.com/office/drawing/2014/main" id="{D4604219-AE0B-5BB1-E3D5-9F495895D851}"/>
              </a:ext>
            </a:extLst>
          </p:cNvPr>
          <p:cNvSpPr/>
          <p:nvPr/>
        </p:nvSpPr>
        <p:spPr>
          <a:xfrm>
            <a:off x="5907312" y="4474302"/>
            <a:ext cx="435460" cy="4354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1" name="テキスト ボックス 190">
            <a:extLst>
              <a:ext uri="{FF2B5EF4-FFF2-40B4-BE49-F238E27FC236}">
                <a16:creationId xmlns:a16="http://schemas.microsoft.com/office/drawing/2014/main" id="{834DC391-81CC-29B3-190C-B7230C2D5A7F}"/>
              </a:ext>
            </a:extLst>
          </p:cNvPr>
          <p:cNvSpPr txBox="1"/>
          <p:nvPr/>
        </p:nvSpPr>
        <p:spPr>
          <a:xfrm>
            <a:off x="5913581" y="4549961"/>
            <a:ext cx="44114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現在</a:t>
            </a:r>
          </a:p>
        </p:txBody>
      </p:sp>
      <p:grpSp>
        <p:nvGrpSpPr>
          <p:cNvPr id="203" name="グループ化 202">
            <a:extLst>
              <a:ext uri="{FF2B5EF4-FFF2-40B4-BE49-F238E27FC236}">
                <a16:creationId xmlns:a16="http://schemas.microsoft.com/office/drawing/2014/main" id="{9D1117EC-5CC7-4A2E-445B-870E124FE1E7}"/>
              </a:ext>
            </a:extLst>
          </p:cNvPr>
          <p:cNvGrpSpPr/>
          <p:nvPr/>
        </p:nvGrpSpPr>
        <p:grpSpPr>
          <a:xfrm>
            <a:off x="0" y="2271486"/>
            <a:ext cx="7559675" cy="732428"/>
            <a:chOff x="0" y="2271486"/>
            <a:chExt cx="7559675" cy="732428"/>
          </a:xfrm>
        </p:grpSpPr>
        <p:sp>
          <p:nvSpPr>
            <p:cNvPr id="32" name="正方形/長方形 31">
              <a:extLst>
                <a:ext uri="{FF2B5EF4-FFF2-40B4-BE49-F238E27FC236}">
                  <a16:creationId xmlns:a16="http://schemas.microsoft.com/office/drawing/2014/main" id="{11D2A635-EBFC-1121-758D-40C8391A69BA}"/>
                </a:ext>
              </a:extLst>
            </p:cNvPr>
            <p:cNvSpPr/>
            <p:nvPr/>
          </p:nvSpPr>
          <p:spPr>
            <a:xfrm>
              <a:off x="0" y="2271486"/>
              <a:ext cx="7559675" cy="732428"/>
            </a:xfrm>
            <a:prstGeom prst="rect">
              <a:avLst/>
            </a:prstGeom>
            <a:pattFill prst="ltUpDiag">
              <a:fgClr>
                <a:srgbClr val="FFC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ptos" panose="02110004020202020204"/>
                <a:ea typeface="游ゴシック" panose="020B0400000000000000" pitchFamily="50" charset="-128"/>
                <a:cs typeface="+mn-cs"/>
              </a:endParaRPr>
            </a:p>
          </p:txBody>
        </p:sp>
        <p:grpSp>
          <p:nvGrpSpPr>
            <p:cNvPr id="200" name="グループ化 199">
              <a:extLst>
                <a:ext uri="{FF2B5EF4-FFF2-40B4-BE49-F238E27FC236}">
                  <a16:creationId xmlns:a16="http://schemas.microsoft.com/office/drawing/2014/main" id="{05CBBC5D-062B-5D6F-5096-3AEAF795EDC5}"/>
                </a:ext>
              </a:extLst>
            </p:cNvPr>
            <p:cNvGrpSpPr/>
            <p:nvPr/>
          </p:nvGrpSpPr>
          <p:grpSpPr>
            <a:xfrm>
              <a:off x="206105" y="2372484"/>
              <a:ext cx="6980121" cy="472487"/>
              <a:chOff x="193408" y="2383293"/>
              <a:chExt cx="6980121" cy="472487"/>
            </a:xfrm>
          </p:grpSpPr>
          <p:sp>
            <p:nvSpPr>
              <p:cNvPr id="199" name="二等辺三角形 198">
                <a:extLst>
                  <a:ext uri="{FF2B5EF4-FFF2-40B4-BE49-F238E27FC236}">
                    <a16:creationId xmlns:a16="http://schemas.microsoft.com/office/drawing/2014/main" id="{E2E9556A-1869-6BBD-FCA8-58D3CC323E75}"/>
                  </a:ext>
                </a:extLst>
              </p:cNvPr>
              <p:cNvSpPr/>
              <p:nvPr/>
            </p:nvSpPr>
            <p:spPr>
              <a:xfrm rot="16830897">
                <a:off x="252415" y="2638704"/>
                <a:ext cx="137626" cy="227517"/>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2" name="四角形: 角を丸くする 191">
                <a:extLst>
                  <a:ext uri="{FF2B5EF4-FFF2-40B4-BE49-F238E27FC236}">
                    <a16:creationId xmlns:a16="http://schemas.microsoft.com/office/drawing/2014/main" id="{C055B336-E895-AC86-B508-E87CF42743FD}"/>
                  </a:ext>
                </a:extLst>
              </p:cNvPr>
              <p:cNvSpPr/>
              <p:nvPr/>
            </p:nvSpPr>
            <p:spPr>
              <a:xfrm>
                <a:off x="396486" y="2383293"/>
                <a:ext cx="6777043" cy="472487"/>
              </a:xfrm>
              <a:prstGeom prst="roundRect">
                <a:avLst>
                  <a:gd name="adj" fmla="val 699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nvGrpSpPr>
              <p:cNvPr id="198" name="グループ化 197">
                <a:extLst>
                  <a:ext uri="{FF2B5EF4-FFF2-40B4-BE49-F238E27FC236}">
                    <a16:creationId xmlns:a16="http://schemas.microsoft.com/office/drawing/2014/main" id="{3469E44F-5D9E-7A54-5835-B4CB32BF4D98}"/>
                  </a:ext>
                </a:extLst>
              </p:cNvPr>
              <p:cNvGrpSpPr/>
              <p:nvPr/>
            </p:nvGrpSpPr>
            <p:grpSpPr>
              <a:xfrm>
                <a:off x="193408" y="2494220"/>
                <a:ext cx="1508607" cy="249522"/>
                <a:chOff x="193408" y="2494220"/>
                <a:chExt cx="1508607" cy="249522"/>
              </a:xfrm>
            </p:grpSpPr>
            <p:sp>
              <p:nvSpPr>
                <p:cNvPr id="196" name="正方形/長方形 195">
                  <a:extLst>
                    <a:ext uri="{FF2B5EF4-FFF2-40B4-BE49-F238E27FC236}">
                      <a16:creationId xmlns:a16="http://schemas.microsoft.com/office/drawing/2014/main" id="{591219EE-AF8C-E331-39F7-B0A32D01F1E3}"/>
                    </a:ext>
                  </a:extLst>
                </p:cNvPr>
                <p:cNvSpPr/>
                <p:nvPr/>
              </p:nvSpPr>
              <p:spPr>
                <a:xfrm>
                  <a:off x="193408" y="2494220"/>
                  <a:ext cx="1128243" cy="2495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7" name="矢印: 山形 196">
                  <a:extLst>
                    <a:ext uri="{FF2B5EF4-FFF2-40B4-BE49-F238E27FC236}">
                      <a16:creationId xmlns:a16="http://schemas.microsoft.com/office/drawing/2014/main" id="{66E275E0-70D2-921B-8BCD-6DD6671F3EAE}"/>
                    </a:ext>
                  </a:extLst>
                </p:cNvPr>
                <p:cNvSpPr/>
                <p:nvPr/>
              </p:nvSpPr>
              <p:spPr>
                <a:xfrm rot="10800000">
                  <a:off x="1194015" y="2494781"/>
                  <a:ext cx="508000" cy="2484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accent2"/>
                    </a:solidFill>
                    <a:effectLst/>
                    <a:uLnTx/>
                    <a:uFillTx/>
                    <a:latin typeface="Aptos" panose="02110004020202020204"/>
                    <a:ea typeface="游ゴシック" panose="020B0400000000000000" pitchFamily="50" charset="-128"/>
                    <a:cs typeface="+mn-cs"/>
                  </a:endParaRPr>
                </a:p>
              </p:txBody>
            </p:sp>
          </p:grpSp>
        </p:grpSp>
        <p:sp>
          <p:nvSpPr>
            <p:cNvPr id="201" name="テキスト ボックス 200">
              <a:extLst>
                <a:ext uri="{FF2B5EF4-FFF2-40B4-BE49-F238E27FC236}">
                  <a16:creationId xmlns:a16="http://schemas.microsoft.com/office/drawing/2014/main" id="{99FC7628-1AC8-5257-CAB5-ED0A54105D96}"/>
                </a:ext>
              </a:extLst>
            </p:cNvPr>
            <p:cNvSpPr txBox="1"/>
            <p:nvPr/>
          </p:nvSpPr>
          <p:spPr>
            <a:xfrm>
              <a:off x="1929241" y="2411357"/>
              <a:ext cx="5088942" cy="360163"/>
            </a:xfrm>
            <a:prstGeom prst="rect">
              <a:avLst/>
            </a:prstGeom>
            <a:noFill/>
            <a:ln>
              <a:noFill/>
            </a:ln>
          </p:spPr>
          <p:txBody>
            <a:bodyPr wrap="square" lIns="0" tIns="0" rIns="0" bIns="0" rtlCol="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rPr>
                <a:t>子ども・子育て支援金制度　</a:t>
              </a:r>
              <a:r>
                <a:rPr kumimoji="0" lang="en-US" altLang="ja-JP" sz="2400" b="1" i="0" u="none" strike="noStrike" kern="1200" cap="none" spc="0" normalizeH="0" baseline="0" noProof="0" dirty="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rPr>
                <a:t>Q&amp;A</a:t>
              </a:r>
              <a:endParaRPr kumimoji="0" lang="en-US" altLang="ja-JP" sz="2400" b="0" i="0" u="none" strike="noStrike" kern="1200" cap="none" spc="0" normalizeH="0" baseline="0" noProof="0" dirty="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endParaRPr>
            </a:p>
          </p:txBody>
        </p:sp>
        <p:sp>
          <p:nvSpPr>
            <p:cNvPr id="202" name="テキスト ボックス 201">
              <a:extLst>
                <a:ext uri="{FF2B5EF4-FFF2-40B4-BE49-F238E27FC236}">
                  <a16:creationId xmlns:a16="http://schemas.microsoft.com/office/drawing/2014/main" id="{82192E79-95D5-AA43-E07F-DB8450106C98}"/>
                </a:ext>
              </a:extLst>
            </p:cNvPr>
            <p:cNvSpPr txBox="1"/>
            <p:nvPr/>
          </p:nvSpPr>
          <p:spPr>
            <a:xfrm>
              <a:off x="349017" y="2510309"/>
              <a:ext cx="1192196" cy="180114"/>
            </a:xfrm>
            <a:prstGeom prst="rect">
              <a:avLst/>
            </a:prstGeom>
            <a:noFill/>
            <a:ln>
              <a:noFill/>
            </a:ln>
          </p:spPr>
          <p:txBody>
            <a:bodyPr wrap="square" lIns="0" tIns="0" rIns="0" bIns="0" rtlCol="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2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もっと知りたい！</a:t>
              </a:r>
              <a:endParaRPr kumimoji="0" lang="en-US" altLang="ja-JP" sz="1200" b="0"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endParaRPr>
            </a:p>
          </p:txBody>
        </p:sp>
      </p:grpSp>
    </p:spTree>
    <p:extLst>
      <p:ext uri="{BB962C8B-B14F-4D97-AF65-F5344CB8AC3E}">
        <p14:creationId xmlns:p14="http://schemas.microsoft.com/office/powerpoint/2010/main" val="36507644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81E54E279B61B43896D6B87432B5173" ma:contentTypeVersion="11" ma:contentTypeDescription="新しいドキュメントを作成します。" ma:contentTypeScope="" ma:versionID="a926c52b4765634ba9ab3cca89b29bca">
  <xsd:schema xmlns:xsd="http://www.w3.org/2001/XMLSchema" xmlns:xs="http://www.w3.org/2001/XMLSchema" xmlns:p="http://schemas.microsoft.com/office/2006/metadata/properties" xmlns:ns2="90faf910-f8c2-4413-a96d-a0217d93a991" xmlns:ns3="b2b1b66d-e40b-485d-8309-0ae1ffd8f23e" targetNamespace="http://schemas.microsoft.com/office/2006/metadata/properties" ma:root="true" ma:fieldsID="8bedd86987e0b1a30547af75e9a30ab0" ns2:_="" ns3:_="">
    <xsd:import namespace="90faf910-f8c2-4413-a96d-a0217d93a991"/>
    <xsd:import namespace="b2b1b66d-e40b-485d-8309-0ae1ffd8f2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af910-f8c2-4413-a96d-a0217d93a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b1b66d-e40b-485d-8309-0ae1ffd8f23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6729443-94c3-4e9a-9553-984d26f07b2e}" ma:internalName="TaxCatchAll" ma:showField="CatchAllData" ma:web="b2b1b66d-e40b-485d-8309-0ae1ffd8f2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faf910-f8c2-4413-a96d-a0217d93a991">
      <Terms xmlns="http://schemas.microsoft.com/office/infopath/2007/PartnerControls"/>
    </lcf76f155ced4ddcb4097134ff3c332f>
    <TaxCatchAll xmlns="b2b1b66d-e40b-485d-8309-0ae1ffd8f23e" xsi:nil="true"/>
  </documentManagement>
</p:properties>
</file>

<file path=customXml/itemProps1.xml><?xml version="1.0" encoding="utf-8"?>
<ds:datastoreItem xmlns:ds="http://schemas.openxmlformats.org/officeDocument/2006/customXml" ds:itemID="{C7DD7B6F-76C2-481D-B690-1699589BF381}">
  <ds:schemaRefs>
    <ds:schemaRef ds:uri="http://schemas.microsoft.com/sharepoint/v3/contenttype/forms"/>
  </ds:schemaRefs>
</ds:datastoreItem>
</file>

<file path=customXml/itemProps2.xml><?xml version="1.0" encoding="utf-8"?>
<ds:datastoreItem xmlns:ds="http://schemas.openxmlformats.org/officeDocument/2006/customXml" ds:itemID="{A5592B07-814F-4B7F-A3D6-167B418D579F}">
  <ds:schemaRefs>
    <ds:schemaRef ds:uri="90faf910-f8c2-4413-a96d-a0217d93a991"/>
    <ds:schemaRef ds:uri="b2b1b66d-e40b-485d-8309-0ae1ffd8f2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2C445E7-D70E-46D6-B229-136C8DEA3A6A}">
  <ds:schemaRefs>
    <ds:schemaRef ds:uri="http://purl.org/dc/dcmitype/"/>
    <ds:schemaRef ds:uri="http://purl.org/dc/elements/1.1/"/>
    <ds:schemaRef ds:uri="http://schemas.microsoft.com/office/2006/documentManagement/types"/>
    <ds:schemaRef ds:uri="http://schemas.microsoft.com/office/infopath/2007/PartnerControls"/>
    <ds:schemaRef ds:uri="http://purl.org/dc/terms/"/>
    <ds:schemaRef ds:uri="b2b1b66d-e40b-485d-8309-0ae1ffd8f23e"/>
    <ds:schemaRef ds:uri="http://www.w3.org/XML/1998/namespace"/>
    <ds:schemaRef ds:uri="http://schemas.openxmlformats.org/package/2006/metadata/core-properties"/>
    <ds:schemaRef ds:uri="90faf910-f8c2-4413-a96d-a0217d93a99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335</TotalTime>
  <Words>891</Words>
  <Application>Microsoft Office PowerPoint</Application>
  <PresentationFormat>ユーザー設定</PresentationFormat>
  <Paragraphs>94</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BIZ UDPゴシック</vt:lpstr>
      <vt:lpstr>游ゴシック</vt:lpstr>
      <vt:lpstr>Aptos</vt:lpstr>
      <vt:lpstr>Aptos Display</vt:lpstr>
      <vt:lpstr>Arial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FUJIE 藤枝 雅一 (JTBPublishing)</dc:creator>
  <cp:lastModifiedBy>須釜 夏海(SUGAMA Natsumi)</cp:lastModifiedBy>
  <cp:revision>24</cp:revision>
  <cp:lastPrinted>2026-01-28T01:28:57Z</cp:lastPrinted>
  <dcterms:created xsi:type="dcterms:W3CDTF">2026-01-05T04:51:37Z</dcterms:created>
  <dcterms:modified xsi:type="dcterms:W3CDTF">2026-02-05T14:54:34Z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0x010100781E54E279B61B43896D6B87432B5173</vt:lpwstr>
  </property>
  <property fmtid="{D5CDD505-2E9C-101B-9397-08002B2CF9AE}" pid="3" name="MediaServiceImageTags">
    <vt:lpwstr/>
  </property>
</Properties>
</file>