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D7"/>
    <a:srgbClr val="FEF1E8"/>
    <a:srgbClr val="5B3309"/>
    <a:srgbClr val="FFF6E5"/>
    <a:srgbClr val="B98657"/>
    <a:srgbClr val="FFF4DC"/>
    <a:srgbClr val="E7E6E6"/>
    <a:srgbClr val="3F3326"/>
    <a:srgbClr val="FFE2B8"/>
    <a:srgbClr val="FF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97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51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66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9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71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32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4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7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25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67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AF3A7-507C-42DE-A090-0BB2A3F06029}" type="datetimeFigureOut">
              <a:rPr kumimoji="1" lang="ja-JP" altLang="en-US" smtClean="0"/>
              <a:t>2024/11/28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C3132-E86C-464E-80C5-F3A750B237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0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47" Type="http://schemas.openxmlformats.org/officeDocument/2006/relationships/image" Target="../media/image17.svg"/><Relationship Id="rId50" Type="http://schemas.microsoft.com/office/2007/relationships/hdphoto" Target="../media/hdphoto4.wdp"/><Relationship Id="rId55" Type="http://schemas.openxmlformats.org/officeDocument/2006/relationships/image" Target="../media/image22.png"/><Relationship Id="rId63" Type="http://schemas.openxmlformats.org/officeDocument/2006/relationships/image" Target="../media/image2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59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openxmlformats.org/officeDocument/2006/relationships/image" Target="../media/image16.png"/><Relationship Id="rId54" Type="http://schemas.openxmlformats.org/officeDocument/2006/relationships/image" Target="../media/image21.png"/><Relationship Id="rId6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3" Type="http://schemas.openxmlformats.org/officeDocument/2006/relationships/image" Target="../media/image20.png"/><Relationship Id="rId58" Type="http://schemas.microsoft.com/office/2007/relationships/hdphoto" Target="../media/hdphoto6.wdp"/><Relationship Id="rId66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49" Type="http://schemas.openxmlformats.org/officeDocument/2006/relationships/image" Target="../media/image18.png"/><Relationship Id="rId57" Type="http://schemas.openxmlformats.org/officeDocument/2006/relationships/image" Target="../media/image24.png"/><Relationship Id="rId61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52" Type="http://schemas.microsoft.com/office/2007/relationships/hdphoto" Target="../media/hdphoto5.wdp"/><Relationship Id="rId60" Type="http://schemas.openxmlformats.org/officeDocument/2006/relationships/image" Target="../media/image26.png"/><Relationship Id="rId65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48" Type="http://schemas.openxmlformats.org/officeDocument/2006/relationships/image" Target="../media/image17.png"/><Relationship Id="rId56" Type="http://schemas.openxmlformats.org/officeDocument/2006/relationships/image" Target="../media/image23.png"/><Relationship Id="rId64" Type="http://schemas.openxmlformats.org/officeDocument/2006/relationships/image" Target="../media/image30.png"/><Relationship Id="rId8" Type="http://schemas.openxmlformats.org/officeDocument/2006/relationships/image" Target="../media/image7.png"/><Relationship Id="rId51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7" Type="http://schemas.openxmlformats.org/officeDocument/2006/relationships/image" Target="../media/image17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9" Type="http://schemas.openxmlformats.org/officeDocument/2006/relationships/image" Target="../media/image13.png"/><Relationship Id="rId4" Type="http://schemas.microsoft.com/office/2007/relationships/hdphoto" Target="../media/hdphoto7.wdp"/><Relationship Id="rId4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正方形/長方形 174"/>
          <p:cNvSpPr/>
          <p:nvPr/>
        </p:nvSpPr>
        <p:spPr>
          <a:xfrm>
            <a:off x="153285" y="5254825"/>
            <a:ext cx="6605125" cy="3830087"/>
          </a:xfrm>
          <a:prstGeom prst="rect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98085" y="3224624"/>
            <a:ext cx="5536586" cy="42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-1"/>
            <a:ext cx="6858000" cy="2793841"/>
          </a:xfrm>
          <a:prstGeom prst="rect">
            <a:avLst/>
          </a:prstGeom>
          <a:solidFill>
            <a:srgbClr val="FE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楕円 33"/>
          <p:cNvSpPr/>
          <p:nvPr/>
        </p:nvSpPr>
        <p:spPr>
          <a:xfrm>
            <a:off x="128620" y="322094"/>
            <a:ext cx="1951842" cy="19212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2089945" y="2154004"/>
            <a:ext cx="4877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solidFill>
                  <a:srgbClr val="FF5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（みまさかほっとネット）</a:t>
            </a:r>
            <a:endParaRPr kumimoji="0" lang="ja-JP" altLang="ja-JP" sz="1200" b="1" i="0" u="none" strike="noStrike" cap="none" normalizeH="0" baseline="0" dirty="0" smtClean="0">
              <a:ln>
                <a:noFill/>
              </a:ln>
              <a:solidFill>
                <a:srgbClr val="FF5000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ja-JP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誰もが住み慣れたまちで暮らし続けられる地域づくり</a:t>
            </a:r>
            <a:r>
              <a:rPr kumimoji="0" lang="ja-JP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endParaRPr kumimoji="0" lang="ja-JP" altLang="ja-JP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7346155" y="-263513"/>
            <a:ext cx="5100881" cy="5078095"/>
            <a:chOff x="8625839" y="5471160"/>
            <a:chExt cx="5100881" cy="5078095"/>
          </a:xfrm>
        </p:grpSpPr>
        <p:sp>
          <p:nvSpPr>
            <p:cNvPr id="50" name="フリーフォーム 49"/>
            <p:cNvSpPr/>
            <p:nvPr/>
          </p:nvSpPr>
          <p:spPr>
            <a:xfrm rot="10800000">
              <a:off x="9163870" y="6464292"/>
              <a:ext cx="4100961" cy="3741802"/>
            </a:xfrm>
            <a:custGeom>
              <a:avLst/>
              <a:gdLst>
                <a:gd name="connsiteX0" fmla="*/ 1292993 w 5513634"/>
                <a:gd name="connsiteY0" fmla="*/ 4772011 h 4772588"/>
                <a:gd name="connsiteX1" fmla="*/ 652918 w 5513634"/>
                <a:gd name="connsiteY1" fmla="*/ 4616964 h 4772588"/>
                <a:gd name="connsiteX2" fmla="*/ 433339 w 5513634"/>
                <a:gd name="connsiteY2" fmla="*/ 1754111 h 4772588"/>
                <a:gd name="connsiteX3" fmla="*/ 2211069 w 5513634"/>
                <a:gd name="connsiteY3" fmla="*/ 376177 h 4772588"/>
                <a:gd name="connsiteX4" fmla="*/ 2378123 w 5513634"/>
                <a:gd name="connsiteY4" fmla="*/ 361342 h 4772588"/>
                <a:gd name="connsiteX5" fmla="*/ 2670110 w 5513634"/>
                <a:gd name="connsiteY5" fmla="*/ 0 h 4772588"/>
                <a:gd name="connsiteX6" fmla="*/ 2908328 w 5513634"/>
                <a:gd name="connsiteY6" fmla="*/ 294802 h 4772588"/>
                <a:gd name="connsiteX7" fmla="*/ 3085725 w 5513634"/>
                <a:gd name="connsiteY7" fmla="*/ 283213 h 4772588"/>
                <a:gd name="connsiteX8" fmla="*/ 5105659 w 5513634"/>
                <a:gd name="connsiteY8" fmla="*/ 1636329 h 4772588"/>
                <a:gd name="connsiteX9" fmla="*/ 4772348 w 5513634"/>
                <a:gd name="connsiteY9" fmla="*/ 4564934 h 4772588"/>
                <a:gd name="connsiteX10" fmla="*/ 2816451 w 5513634"/>
                <a:gd name="connsiteY10" fmla="*/ 4263891 h 4772588"/>
                <a:gd name="connsiteX11" fmla="*/ 2655271 w 5513634"/>
                <a:gd name="connsiteY11" fmla="*/ 4127056 h 4772588"/>
                <a:gd name="connsiteX12" fmla="*/ 2590954 w 5513634"/>
                <a:gd name="connsiteY12" fmla="*/ 4187628 h 4772588"/>
                <a:gd name="connsiteX13" fmla="*/ 1292993 w 5513634"/>
                <a:gd name="connsiteY13" fmla="*/ 4772011 h 4772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3634" h="4772588">
                  <a:moveTo>
                    <a:pt x="1292993" y="4772011"/>
                  </a:moveTo>
                  <a:cubicBezTo>
                    <a:pt x="1064904" y="4778590"/>
                    <a:pt x="846916" y="4729120"/>
                    <a:pt x="652918" y="4616964"/>
                  </a:cubicBezTo>
                  <a:cubicBezTo>
                    <a:pt x="-123077" y="4168336"/>
                    <a:pt x="-221386" y="2886593"/>
                    <a:pt x="433339" y="1754111"/>
                  </a:cubicBezTo>
                  <a:cubicBezTo>
                    <a:pt x="883462" y="975529"/>
                    <a:pt x="1572326" y="470195"/>
                    <a:pt x="2211069" y="376177"/>
                  </a:cubicBezTo>
                  <a:lnTo>
                    <a:pt x="2378123" y="361342"/>
                  </a:lnTo>
                  <a:lnTo>
                    <a:pt x="2670110" y="0"/>
                  </a:lnTo>
                  <a:lnTo>
                    <a:pt x="2908328" y="294802"/>
                  </a:lnTo>
                  <a:lnTo>
                    <a:pt x="3085725" y="283213"/>
                  </a:lnTo>
                  <a:cubicBezTo>
                    <a:pt x="3810809" y="279351"/>
                    <a:pt x="4614615" y="786967"/>
                    <a:pt x="5105659" y="1636329"/>
                  </a:cubicBezTo>
                  <a:cubicBezTo>
                    <a:pt x="5760384" y="2768811"/>
                    <a:pt x="5611156" y="4079992"/>
                    <a:pt x="4772348" y="4564934"/>
                  </a:cubicBezTo>
                  <a:cubicBezTo>
                    <a:pt x="4195668" y="4898332"/>
                    <a:pt x="3443188" y="4754405"/>
                    <a:pt x="2816451" y="4263891"/>
                  </a:cubicBezTo>
                  <a:lnTo>
                    <a:pt x="2655271" y="4127056"/>
                  </a:lnTo>
                  <a:lnTo>
                    <a:pt x="2590954" y="4187628"/>
                  </a:lnTo>
                  <a:cubicBezTo>
                    <a:pt x="2183831" y="4550293"/>
                    <a:pt x="1720658" y="4759675"/>
                    <a:pt x="1292993" y="4772011"/>
                  </a:cubicBezTo>
                  <a:close/>
                </a:path>
              </a:pathLst>
            </a:custGeom>
            <a:solidFill>
              <a:srgbClr val="FD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1" name="図 5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53" b="13579"/>
            <a:stretch/>
          </p:blipFill>
          <p:spPr>
            <a:xfrm>
              <a:off x="8625839" y="5471160"/>
              <a:ext cx="5100881" cy="5078095"/>
            </a:xfrm>
            <a:prstGeom prst="rect">
              <a:avLst/>
            </a:prstGeom>
          </p:spPr>
        </p:pic>
        <p:pic>
          <p:nvPicPr>
            <p:cNvPr id="52" name="図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8" t="31213" r="11212" b="27940"/>
            <a:stretch/>
          </p:blipFill>
          <p:spPr>
            <a:xfrm>
              <a:off x="11812360" y="7026355"/>
              <a:ext cx="1423944" cy="1204482"/>
            </a:xfrm>
            <a:prstGeom prst="rect">
              <a:avLst/>
            </a:prstGeom>
          </p:spPr>
        </p:pic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22" t="31077" r="14733" b="27134"/>
            <a:stretch/>
          </p:blipFill>
          <p:spPr>
            <a:xfrm>
              <a:off x="11219808" y="7798008"/>
              <a:ext cx="1422909" cy="1295351"/>
            </a:xfrm>
            <a:prstGeom prst="rect">
              <a:avLst/>
            </a:prstGeom>
          </p:spPr>
        </p:pic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8" t="33688" r="16149" b="25466"/>
            <a:stretch/>
          </p:blipFill>
          <p:spPr>
            <a:xfrm rot="20695504">
              <a:off x="9387684" y="7333895"/>
              <a:ext cx="1188362" cy="1107783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7" t="30163" r="18935" b="25521"/>
            <a:stretch/>
          </p:blipFill>
          <p:spPr>
            <a:xfrm>
              <a:off x="10832541" y="8671372"/>
              <a:ext cx="920446" cy="974720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3" t="29832" r="22640" b="24511"/>
            <a:stretch/>
          </p:blipFill>
          <p:spPr>
            <a:xfrm>
              <a:off x="10000554" y="7849958"/>
              <a:ext cx="1175726" cy="1429595"/>
            </a:xfrm>
            <a:prstGeom prst="rect">
              <a:avLst/>
            </a:prstGeom>
          </p:spPr>
        </p:pic>
        <p:sp>
          <p:nvSpPr>
            <p:cNvPr id="57" name="正方形/長方形 56"/>
            <p:cNvSpPr/>
            <p:nvPr/>
          </p:nvSpPr>
          <p:spPr>
            <a:xfrm>
              <a:off x="11752986" y="5995460"/>
              <a:ext cx="1440958" cy="857582"/>
            </a:xfrm>
            <a:prstGeom prst="rect">
              <a:avLst/>
            </a:prstGeom>
            <a:solidFill>
              <a:srgbClr val="EFF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2033063" y="6544517"/>
              <a:ext cx="1315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相談窓口</a:t>
              </a:r>
              <a:endPara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9" name="楕円 58"/>
            <p:cNvSpPr/>
            <p:nvPr/>
          </p:nvSpPr>
          <p:spPr>
            <a:xfrm>
              <a:off x="12707850" y="6320512"/>
              <a:ext cx="259200" cy="267646"/>
            </a:xfrm>
            <a:prstGeom prst="ellipse">
              <a:avLst/>
            </a:prstGeom>
            <a:solidFill>
              <a:srgbClr val="FF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0" name="楕円 59"/>
            <p:cNvSpPr/>
            <p:nvPr/>
          </p:nvSpPr>
          <p:spPr>
            <a:xfrm>
              <a:off x="11996511" y="6339797"/>
              <a:ext cx="259200" cy="267646"/>
            </a:xfrm>
            <a:prstGeom prst="ellipse">
              <a:avLst/>
            </a:prstGeom>
            <a:solidFill>
              <a:srgbClr val="FF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1" name="楕円 60"/>
            <p:cNvSpPr/>
            <p:nvPr/>
          </p:nvSpPr>
          <p:spPr>
            <a:xfrm>
              <a:off x="12139146" y="6216684"/>
              <a:ext cx="126011" cy="1332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2" name="楕円 61"/>
            <p:cNvSpPr/>
            <p:nvPr/>
          </p:nvSpPr>
          <p:spPr>
            <a:xfrm>
              <a:off x="12727597" y="6206727"/>
              <a:ext cx="126011" cy="1332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8"/>
            <a:srcRect t="58853"/>
            <a:stretch/>
          </p:blipFill>
          <p:spPr>
            <a:xfrm>
              <a:off x="12317531" y="6466861"/>
              <a:ext cx="334405" cy="118975"/>
            </a:xfrm>
            <a:prstGeom prst="rect">
              <a:avLst/>
            </a:prstGeom>
          </p:spPr>
        </p:pic>
        <p:sp>
          <p:nvSpPr>
            <p:cNvPr id="64" name="台形 63"/>
            <p:cNvSpPr/>
            <p:nvPr/>
          </p:nvSpPr>
          <p:spPr>
            <a:xfrm>
              <a:off x="11592209" y="5748214"/>
              <a:ext cx="1760894" cy="421399"/>
            </a:xfrm>
            <a:prstGeom prst="trapezoid">
              <a:avLst/>
            </a:prstGeom>
            <a:solidFill>
              <a:srgbClr val="ECC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9080432" y="5637775"/>
              <a:ext cx="2006510" cy="1532424"/>
              <a:chOff x="9032908" y="5471160"/>
              <a:chExt cx="2006510" cy="1532424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9307949" y="6099233"/>
                <a:ext cx="1440958" cy="857582"/>
              </a:xfrm>
              <a:prstGeom prst="rect">
                <a:avLst/>
              </a:prstGeom>
              <a:solidFill>
                <a:srgbClr val="EFF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79686" y="6294014"/>
                <a:ext cx="912588" cy="282920"/>
              </a:xfrm>
              <a:prstGeom prst="rect">
                <a:avLst/>
              </a:prstGeom>
            </p:spPr>
          </p:pic>
          <p:sp>
            <p:nvSpPr>
              <p:cNvPr id="67" name="テキスト ボックス 66"/>
              <p:cNvSpPr txBox="1"/>
              <p:nvPr/>
            </p:nvSpPr>
            <p:spPr>
              <a:xfrm>
                <a:off x="9552523" y="6603474"/>
                <a:ext cx="1019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店舗</a:t>
                </a:r>
              </a:p>
            </p:txBody>
          </p:sp>
          <p:pic>
            <p:nvPicPr>
              <p:cNvPr id="68" name="図 6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53000" l="7000" r="95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32908" y="5471160"/>
                <a:ext cx="2006510" cy="1519350"/>
              </a:xfrm>
              <a:prstGeom prst="rect">
                <a:avLst/>
              </a:prstGeom>
            </p:spPr>
          </p:pic>
        </p:grp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797" y="562030"/>
            <a:ext cx="1815153" cy="1713505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2199196" y="34564"/>
            <a:ext cx="4516898" cy="1692805"/>
            <a:chOff x="2199196" y="-46936"/>
            <a:chExt cx="4516898" cy="1692805"/>
          </a:xfrm>
        </p:grpSpPr>
        <p:sp>
          <p:nvSpPr>
            <p:cNvPr id="32" name="楕円 31"/>
            <p:cNvSpPr/>
            <p:nvPr/>
          </p:nvSpPr>
          <p:spPr>
            <a:xfrm>
              <a:off x="2199196" y="214528"/>
              <a:ext cx="1466393" cy="1401700"/>
            </a:xfrm>
            <a:prstGeom prst="ellipse">
              <a:avLst/>
            </a:prstGeom>
            <a:solidFill>
              <a:srgbClr val="FEE1D6"/>
            </a:solidFill>
            <a:ln>
              <a:solidFill>
                <a:srgbClr val="FDE0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0" name="楕円 69"/>
            <p:cNvSpPr/>
            <p:nvPr/>
          </p:nvSpPr>
          <p:spPr>
            <a:xfrm>
              <a:off x="3718276" y="244169"/>
              <a:ext cx="1466393" cy="1401700"/>
            </a:xfrm>
            <a:prstGeom prst="ellipse">
              <a:avLst/>
            </a:prstGeom>
            <a:solidFill>
              <a:srgbClr val="FEE1D6"/>
            </a:solidFill>
            <a:ln>
              <a:solidFill>
                <a:srgbClr val="FDE0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1" name="楕円 70"/>
            <p:cNvSpPr/>
            <p:nvPr/>
          </p:nvSpPr>
          <p:spPr>
            <a:xfrm>
              <a:off x="5249701" y="244169"/>
              <a:ext cx="1466393" cy="1401700"/>
            </a:xfrm>
            <a:prstGeom prst="ellipse">
              <a:avLst/>
            </a:prstGeom>
            <a:solidFill>
              <a:srgbClr val="FEE1D6"/>
            </a:solidFill>
            <a:ln>
              <a:solidFill>
                <a:srgbClr val="FDE0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5" t="40031" r="64335" b="39916"/>
            <a:stretch/>
          </p:blipFill>
          <p:spPr>
            <a:xfrm>
              <a:off x="2262187" y="-46936"/>
              <a:ext cx="1493521" cy="1615441"/>
            </a:xfrm>
            <a:prstGeom prst="rect">
              <a:avLst/>
            </a:prstGeom>
          </p:spPr>
        </p:pic>
        <p:pic>
          <p:nvPicPr>
            <p:cNvPr id="73" name="図 72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6" t="40031" r="38408" b="39916"/>
            <a:stretch/>
          </p:blipFill>
          <p:spPr>
            <a:xfrm>
              <a:off x="3699832" y="30428"/>
              <a:ext cx="1554480" cy="1615441"/>
            </a:xfrm>
            <a:prstGeom prst="rect">
              <a:avLst/>
            </a:prstGeom>
          </p:spPr>
        </p:pic>
        <p:pic>
          <p:nvPicPr>
            <p:cNvPr id="74" name="図 73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99" t="40031" r="16316" b="39916"/>
            <a:stretch/>
          </p:blipFill>
          <p:spPr>
            <a:xfrm>
              <a:off x="5454015" y="17147"/>
              <a:ext cx="1127760" cy="1615441"/>
            </a:xfrm>
            <a:prstGeom prst="rect">
              <a:avLst/>
            </a:prstGeom>
          </p:spPr>
        </p:pic>
      </p:grp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2199196" y="7176"/>
            <a:ext cx="465880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美作市</a:t>
            </a:r>
            <a:endParaRPr kumimoji="0" lang="en-US" altLang="ja-JP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28468" r="55686" b="5134"/>
          <a:stretch/>
        </p:blipFill>
        <p:spPr>
          <a:xfrm rot="5400000">
            <a:off x="4015007" y="58050"/>
            <a:ext cx="875579" cy="349501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3816" y="2920733"/>
            <a:ext cx="4288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美作市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見守りネットワーク（みまさかほっとネット</a:t>
            </a:r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）って？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5" name="グループ化 124"/>
          <p:cNvGrpSpPr/>
          <p:nvPr/>
        </p:nvGrpSpPr>
        <p:grpSpPr>
          <a:xfrm>
            <a:off x="6214798" y="3084786"/>
            <a:ext cx="594740" cy="601386"/>
            <a:chOff x="6036131" y="3326730"/>
            <a:chExt cx="659788" cy="683094"/>
          </a:xfrm>
        </p:grpSpPr>
        <p:sp>
          <p:nvSpPr>
            <p:cNvPr id="130" name="楕円 129"/>
            <p:cNvSpPr/>
            <p:nvPr/>
          </p:nvSpPr>
          <p:spPr>
            <a:xfrm>
              <a:off x="6036131" y="3326730"/>
              <a:ext cx="659788" cy="678506"/>
            </a:xfrm>
            <a:prstGeom prst="ellipse">
              <a:avLst/>
            </a:prstGeom>
            <a:solidFill>
              <a:srgbClr val="FEE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34" name="図 13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070" b="99419" l="1058" r="96032"/>
                      </a14:imgEffect>
                    </a14:imgLayer>
                  </a14:imgProps>
                </a:ext>
              </a:extLst>
            </a:blip>
            <a:srcRect l="14495" r="5712" b="11190"/>
            <a:stretch>
              <a:fillRect/>
            </a:stretch>
          </p:blipFill>
          <p:spPr>
            <a:xfrm flipH="1">
              <a:off x="6036131" y="3341528"/>
              <a:ext cx="659788" cy="668296"/>
            </a:xfrm>
            <a:custGeom>
              <a:avLst/>
              <a:gdLst>
                <a:gd name="connsiteX0" fmla="*/ 406772 w 659788"/>
                <a:gd name="connsiteY0" fmla="*/ 0 h 668296"/>
                <a:gd name="connsiteX1" fmla="*/ 253017 w 659788"/>
                <a:gd name="connsiteY1" fmla="*/ 0 h 668296"/>
                <a:gd name="connsiteX2" fmla="*/ 201485 w 659788"/>
                <a:gd name="connsiteY2" fmla="*/ 16450 h 668296"/>
                <a:gd name="connsiteX3" fmla="*/ 0 w 659788"/>
                <a:gd name="connsiteY3" fmla="*/ 329043 h 668296"/>
                <a:gd name="connsiteX4" fmla="*/ 329894 w 659788"/>
                <a:gd name="connsiteY4" fmla="*/ 668296 h 668296"/>
                <a:gd name="connsiteX5" fmla="*/ 659788 w 659788"/>
                <a:gd name="connsiteY5" fmla="*/ 329043 h 668296"/>
                <a:gd name="connsiteX6" fmla="*/ 458304 w 659788"/>
                <a:gd name="connsiteY6" fmla="*/ 16450 h 66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88" h="668296">
                  <a:moveTo>
                    <a:pt x="406772" y="0"/>
                  </a:moveTo>
                  <a:lnTo>
                    <a:pt x="253017" y="0"/>
                  </a:lnTo>
                  <a:lnTo>
                    <a:pt x="201485" y="16450"/>
                  </a:lnTo>
                  <a:cubicBezTo>
                    <a:pt x="83081" y="67952"/>
                    <a:pt x="0" y="188520"/>
                    <a:pt x="0" y="329043"/>
                  </a:cubicBezTo>
                  <a:cubicBezTo>
                    <a:pt x="0" y="516407"/>
                    <a:pt x="147699" y="668296"/>
                    <a:pt x="329894" y="668296"/>
                  </a:cubicBezTo>
                  <a:cubicBezTo>
                    <a:pt x="512089" y="668296"/>
                    <a:pt x="659788" y="516407"/>
                    <a:pt x="659788" y="329043"/>
                  </a:cubicBezTo>
                  <a:cubicBezTo>
                    <a:pt x="659788" y="188520"/>
                    <a:pt x="576708" y="67952"/>
                    <a:pt x="458304" y="16450"/>
                  </a:cubicBezTo>
                  <a:close/>
                </a:path>
              </a:pathLst>
            </a:custGeom>
          </p:spPr>
        </p:pic>
      </p:grpSp>
      <p:sp>
        <p:nvSpPr>
          <p:cNvPr id="113" name="テキスト ボックス 112"/>
          <p:cNvSpPr txBox="1"/>
          <p:nvPr/>
        </p:nvSpPr>
        <p:spPr>
          <a:xfrm>
            <a:off x="439089" y="3177308"/>
            <a:ext cx="5678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誰もが住み慣れた地域で安心して暮らし続けられることを目指し、</a:t>
            </a:r>
            <a:r>
              <a:rPr lang="ja-JP" altLang="ja-JP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地域の協力</a:t>
            </a:r>
            <a:r>
              <a:rPr lang="ja-JP" altLang="ja-JP" sz="1200" b="1" u="sng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団体</a:t>
            </a:r>
            <a:r>
              <a:rPr lang="ja-JP" altLang="en-US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等</a:t>
            </a:r>
            <a:r>
              <a:rPr lang="ja-JP" altLang="en-US" sz="1200" b="1" u="sng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</a:t>
            </a:r>
            <a:r>
              <a:rPr lang="ja-JP" altLang="ja-JP" sz="1200" b="1" u="sng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美作市</a:t>
            </a:r>
            <a:r>
              <a:rPr lang="ja-JP" altLang="ja-JP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が連携して、高齢者や</a:t>
            </a:r>
            <a:r>
              <a:rPr lang="ja-JP" altLang="ja-JP" sz="1200" b="1" u="sng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障がい</a:t>
            </a:r>
            <a:r>
              <a:rPr lang="ja-JP" altLang="ja-JP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者、子ども等を見守り、支える</a:t>
            </a:r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ネットワークです</a:t>
            </a:r>
            <a:r>
              <a:rPr lang="ja-JP" altLang="ja-JP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lang="ja-JP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478146" y="3737976"/>
            <a:ext cx="4390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協力</a:t>
            </a:r>
            <a:r>
              <a:rPr lang="ja-JP" altLang="en-US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団体などは</a:t>
            </a:r>
            <a:r>
              <a:rPr lang="ja-JP" altLang="en-US" sz="1200" b="1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具体的にどんなことをするの？</a:t>
            </a:r>
            <a:endParaRPr lang="ja-JP" altLang="en-US" sz="1200" b="1" dirty="0"/>
          </a:p>
        </p:txBody>
      </p:sp>
      <p:grpSp>
        <p:nvGrpSpPr>
          <p:cNvPr id="127" name="グループ化 126"/>
          <p:cNvGrpSpPr/>
          <p:nvPr/>
        </p:nvGrpSpPr>
        <p:grpSpPr>
          <a:xfrm>
            <a:off x="923734" y="369542"/>
            <a:ext cx="349818" cy="294622"/>
            <a:chOff x="9896404" y="419808"/>
            <a:chExt cx="349818" cy="294622"/>
          </a:xfrm>
        </p:grpSpPr>
        <p:cxnSp>
          <p:nvCxnSpPr>
            <p:cNvPr id="156" name="直線コネクタ 155"/>
            <p:cNvCxnSpPr/>
            <p:nvPr/>
          </p:nvCxnSpPr>
          <p:spPr>
            <a:xfrm flipH="1">
              <a:off x="10130723" y="564745"/>
              <a:ext cx="115499" cy="149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>
              <a:off x="9896404" y="551893"/>
              <a:ext cx="115499" cy="1496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8" name="図 1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7291" y="419808"/>
              <a:ext cx="228907" cy="228907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/>
          <p:nvPr/>
        </p:nvGrpSpPr>
        <p:grpSpPr>
          <a:xfrm rot="324946">
            <a:off x="-39499" y="4868936"/>
            <a:ext cx="2412763" cy="826066"/>
            <a:chOff x="30825" y="5134883"/>
            <a:chExt cx="2412763" cy="826066"/>
          </a:xfrm>
        </p:grpSpPr>
        <p:pic>
          <p:nvPicPr>
            <p:cNvPr id="124" name="図 123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5350" b="79862" l="54500" r="925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83" t="64682" r="4911" b="20123"/>
            <a:stretch/>
          </p:blipFill>
          <p:spPr>
            <a:xfrm>
              <a:off x="30825" y="5134883"/>
              <a:ext cx="2412763" cy="826066"/>
            </a:xfrm>
            <a:prstGeom prst="rect">
              <a:avLst/>
            </a:prstGeom>
          </p:spPr>
        </p:pic>
        <p:sp>
          <p:nvSpPr>
            <p:cNvPr id="129" name="テキスト ボックス 128"/>
            <p:cNvSpPr txBox="1"/>
            <p:nvPr/>
          </p:nvSpPr>
          <p:spPr>
            <a:xfrm rot="21180936">
              <a:off x="212899" y="5433277"/>
              <a:ext cx="2021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見守りネットワークの流れ</a:t>
              </a:r>
              <a:endPara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46" name="正方形/長方形 145"/>
          <p:cNvSpPr/>
          <p:nvPr/>
        </p:nvSpPr>
        <p:spPr>
          <a:xfrm>
            <a:off x="525997" y="4028212"/>
            <a:ext cx="5522773" cy="909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19303" y="4071316"/>
            <a:ext cx="562449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登録</a:t>
            </a:r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していただいた</a:t>
            </a:r>
            <a:r>
              <a:rPr lang="ja-JP" altLang="ja-JP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協力</a:t>
            </a:r>
            <a:r>
              <a:rPr lang="ja-JP" altLang="en-US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団体等の</a:t>
            </a:r>
            <a:r>
              <a:rPr lang="ja-JP" altLang="ja-JP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皆さん</a:t>
            </a:r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に、日常生活や業務の中で地域の高齢者や</a:t>
            </a:r>
            <a:r>
              <a:rPr lang="ja-JP" altLang="ja-JP" sz="1050" dirty="0" err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障がい</a:t>
            </a:r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者、子どもなど見守りが必要と思われる人（以下「対象者」という。）を</a:t>
            </a:r>
            <a:r>
              <a:rPr lang="ja-JP" altLang="ja-JP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さりげなく見守っていただき、「気になるなぁ･･･」「心配だなぁ…」など気づいたことをご連絡していただきます。</a:t>
            </a:r>
            <a:r>
              <a:rPr lang="ja-JP" altLang="ja-JP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この情報を基に、関係機関と連携し、対象者の支援に繋がる仕組みです。</a:t>
            </a:r>
            <a:endParaRPr lang="ja-JP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/>
          </a:p>
        </p:txBody>
      </p:sp>
      <p:sp>
        <p:nvSpPr>
          <p:cNvPr id="149" name="二等辺三角形 148"/>
          <p:cNvSpPr/>
          <p:nvPr/>
        </p:nvSpPr>
        <p:spPr>
          <a:xfrm rot="5400000" flipH="1">
            <a:off x="6008881" y="4425780"/>
            <a:ext cx="159641" cy="14082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0" y="9401787"/>
            <a:ext cx="6857999" cy="595003"/>
          </a:xfrm>
          <a:prstGeom prst="rect">
            <a:avLst/>
          </a:prstGeom>
          <a:noFill/>
          <a:ln w="28575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0" y="9392029"/>
            <a:ext cx="6837292" cy="261022"/>
          </a:xfrm>
          <a:prstGeom prst="rect">
            <a:avLst/>
          </a:prstGeom>
          <a:solidFill>
            <a:srgbClr val="E7E6E6"/>
          </a:solidFill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問い合わせ先</a:t>
            </a:r>
            <a:r>
              <a:rPr lang="en-US" altLang="ja-JP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endParaRPr lang="en-US" altLang="ja-JP" sz="10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44590" y="9602769"/>
            <a:ext cx="6792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美作市健康政策課　美作保健センター　☎</a:t>
            </a:r>
            <a:r>
              <a:rPr lang="en-US" altLang="ja-JP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0868-75-3912</a:t>
            </a:r>
            <a:r>
              <a:rPr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【FAX】0868-72-7702</a:t>
            </a:r>
          </a:p>
        </p:txBody>
      </p:sp>
      <p:sp>
        <p:nvSpPr>
          <p:cNvPr id="49" name="二等辺三角形 48"/>
          <p:cNvSpPr/>
          <p:nvPr/>
        </p:nvSpPr>
        <p:spPr>
          <a:xfrm rot="5400000">
            <a:off x="1647418" y="6993342"/>
            <a:ext cx="331940" cy="165519"/>
          </a:xfrm>
          <a:prstGeom prst="triangle">
            <a:avLst/>
          </a:prstGeom>
          <a:solidFill>
            <a:srgbClr val="FF5000"/>
          </a:solidFill>
          <a:ln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CBE1F4E6-4019-16C3-8411-3D6B6BE578E4}"/>
              </a:ext>
            </a:extLst>
          </p:cNvPr>
          <p:cNvGrpSpPr/>
          <p:nvPr/>
        </p:nvGrpSpPr>
        <p:grpSpPr>
          <a:xfrm>
            <a:off x="60644" y="2840545"/>
            <a:ext cx="451813" cy="478352"/>
            <a:chOff x="1066730" y="2689677"/>
            <a:chExt cx="578617" cy="578617"/>
          </a:xfrm>
        </p:grpSpPr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B5534CE5-A497-CED7-8DDD-58E0CAA3911A}"/>
                </a:ext>
              </a:extLst>
            </p:cNvPr>
            <p:cNvSpPr/>
            <p:nvPr/>
          </p:nvSpPr>
          <p:spPr>
            <a:xfrm>
              <a:off x="1099095" y="2729366"/>
              <a:ext cx="506289" cy="494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65" name="グラフィックス 38" descr="バッジ: 疑問符 単色塗りつぶし">
              <a:extLst>
                <a:ext uri="{FF2B5EF4-FFF2-40B4-BE49-F238E27FC236}">
                  <a16:creationId xmlns:a16="http://schemas.microsoft.com/office/drawing/2014/main" id="{813E0639-C191-6385-A036-7B121B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6730" y="2689677"/>
              <a:ext cx="578617" cy="578617"/>
            </a:xfrm>
            <a:prstGeom prst="rect">
              <a:avLst/>
            </a:prstGeom>
          </p:spPr>
        </p:pic>
      </p:grpSp>
      <p:sp>
        <p:nvSpPr>
          <p:cNvPr id="167" name="二等辺三角形 166"/>
          <p:cNvSpPr/>
          <p:nvPr/>
        </p:nvSpPr>
        <p:spPr>
          <a:xfrm rot="5400000">
            <a:off x="5999881" y="3351202"/>
            <a:ext cx="188976" cy="16459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2" name="グループ化 171"/>
          <p:cNvGrpSpPr/>
          <p:nvPr/>
        </p:nvGrpSpPr>
        <p:grpSpPr>
          <a:xfrm>
            <a:off x="6242552" y="4200885"/>
            <a:ext cx="594740" cy="601386"/>
            <a:chOff x="6036131" y="3326730"/>
            <a:chExt cx="659788" cy="683094"/>
          </a:xfrm>
        </p:grpSpPr>
        <p:sp>
          <p:nvSpPr>
            <p:cNvPr id="173" name="楕円 172"/>
            <p:cNvSpPr/>
            <p:nvPr/>
          </p:nvSpPr>
          <p:spPr>
            <a:xfrm>
              <a:off x="6036131" y="3326730"/>
              <a:ext cx="659788" cy="678506"/>
            </a:xfrm>
            <a:prstGeom prst="ellipse">
              <a:avLst/>
            </a:prstGeom>
            <a:solidFill>
              <a:srgbClr val="FEE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4" name="図 17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070" b="99419" l="1058" r="96032"/>
                      </a14:imgEffect>
                    </a14:imgLayer>
                  </a14:imgProps>
                </a:ext>
              </a:extLst>
            </a:blip>
            <a:srcRect l="14495" r="5712" b="11190"/>
            <a:stretch>
              <a:fillRect/>
            </a:stretch>
          </p:blipFill>
          <p:spPr>
            <a:xfrm flipH="1">
              <a:off x="6036131" y="3341528"/>
              <a:ext cx="659788" cy="668296"/>
            </a:xfrm>
            <a:custGeom>
              <a:avLst/>
              <a:gdLst>
                <a:gd name="connsiteX0" fmla="*/ 406772 w 659788"/>
                <a:gd name="connsiteY0" fmla="*/ 0 h 668296"/>
                <a:gd name="connsiteX1" fmla="*/ 253017 w 659788"/>
                <a:gd name="connsiteY1" fmla="*/ 0 h 668296"/>
                <a:gd name="connsiteX2" fmla="*/ 201485 w 659788"/>
                <a:gd name="connsiteY2" fmla="*/ 16450 h 668296"/>
                <a:gd name="connsiteX3" fmla="*/ 0 w 659788"/>
                <a:gd name="connsiteY3" fmla="*/ 329043 h 668296"/>
                <a:gd name="connsiteX4" fmla="*/ 329894 w 659788"/>
                <a:gd name="connsiteY4" fmla="*/ 668296 h 668296"/>
                <a:gd name="connsiteX5" fmla="*/ 659788 w 659788"/>
                <a:gd name="connsiteY5" fmla="*/ 329043 h 668296"/>
                <a:gd name="connsiteX6" fmla="*/ 458304 w 659788"/>
                <a:gd name="connsiteY6" fmla="*/ 16450 h 66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88" h="668296">
                  <a:moveTo>
                    <a:pt x="406772" y="0"/>
                  </a:moveTo>
                  <a:lnTo>
                    <a:pt x="253017" y="0"/>
                  </a:lnTo>
                  <a:lnTo>
                    <a:pt x="201485" y="16450"/>
                  </a:lnTo>
                  <a:cubicBezTo>
                    <a:pt x="83081" y="67952"/>
                    <a:pt x="0" y="188520"/>
                    <a:pt x="0" y="329043"/>
                  </a:cubicBezTo>
                  <a:cubicBezTo>
                    <a:pt x="0" y="516407"/>
                    <a:pt x="147699" y="668296"/>
                    <a:pt x="329894" y="668296"/>
                  </a:cubicBezTo>
                  <a:cubicBezTo>
                    <a:pt x="512089" y="668296"/>
                    <a:pt x="659788" y="516407"/>
                    <a:pt x="659788" y="329043"/>
                  </a:cubicBezTo>
                  <a:cubicBezTo>
                    <a:pt x="659788" y="188520"/>
                    <a:pt x="576708" y="67952"/>
                    <a:pt x="458304" y="16450"/>
                  </a:cubicBezTo>
                  <a:close/>
                </a:path>
              </a:pathLst>
            </a:custGeom>
          </p:spPr>
        </p:pic>
      </p:grpSp>
      <p:sp>
        <p:nvSpPr>
          <p:cNvPr id="9" name="正方形/長方形 8"/>
          <p:cNvSpPr/>
          <p:nvPr/>
        </p:nvSpPr>
        <p:spPr>
          <a:xfrm>
            <a:off x="260127" y="5658717"/>
            <a:ext cx="1450468" cy="317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正方形/長方形 175"/>
          <p:cNvSpPr/>
          <p:nvPr/>
        </p:nvSpPr>
        <p:spPr>
          <a:xfrm>
            <a:off x="1912007" y="5658567"/>
            <a:ext cx="1450468" cy="317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>
            <a:off x="3558754" y="5658567"/>
            <a:ext cx="1450468" cy="317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正方形/長方形 179"/>
          <p:cNvSpPr/>
          <p:nvPr/>
        </p:nvSpPr>
        <p:spPr>
          <a:xfrm>
            <a:off x="5208526" y="5670447"/>
            <a:ext cx="1450468" cy="317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197199" y="7242072"/>
            <a:ext cx="1115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なにか気になるな</a:t>
            </a:r>
            <a:endParaRPr lang="en-US" altLang="ja-JP" sz="5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もしかして</a:t>
            </a:r>
            <a:r>
              <a:rPr kumimoji="1" lang="en-US" altLang="ja-JP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kumimoji="1"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？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9" name="楕円 88"/>
          <p:cNvSpPr/>
          <p:nvPr/>
        </p:nvSpPr>
        <p:spPr>
          <a:xfrm>
            <a:off x="503400" y="6090871"/>
            <a:ext cx="893069" cy="931143"/>
          </a:xfrm>
          <a:prstGeom prst="ellipse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" y="6264117"/>
            <a:ext cx="720504" cy="720504"/>
          </a:xfrm>
          <a:prstGeom prst="rect">
            <a:avLst/>
          </a:prstGeom>
        </p:spPr>
      </p:pic>
      <p:pic>
        <p:nvPicPr>
          <p:cNvPr id="155" name="図 154"/>
          <p:cNvPicPr>
            <a:picLocks noChangeAspect="1"/>
          </p:cNvPicPr>
          <p:nvPr/>
        </p:nvPicPr>
        <p:blipFill rotWithShape="1"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2990" b="99853" l="16788" r="84545">
                        <a14:foregroundMark x1="33273" y1="53535" x2="33939" y2="57216"/>
                        <a14:foregroundMark x1="72606" y1="37776" x2="74121" y2="41458"/>
                        <a14:foregroundMark x1="78667" y1="43078" x2="76485" y2="47423"/>
                        <a14:foregroundMark x1="57879" y1="45140" x2="59515" y2="44993"/>
                        <a14:foregroundMark x1="16788" y1="51915" x2="16788" y2="51915"/>
                        <a14:backgroundMark x1="35212" y1="44993" x2="43091" y2="35641"/>
                        <a14:backgroundMark x1="40000" y1="37334" x2="53273" y2="34242"/>
                        <a14:backgroundMark x1="48545" y1="34389" x2="53576" y2="36819"/>
                        <a14:backgroundMark x1="45576" y1="36966" x2="51636" y2="36892"/>
                        <a14:backgroundMark x1="52606" y1="37776" x2="55515" y2="40280"/>
                        <a14:backgroundMark x1="55636" y1="40427" x2="63515" y2="37629"/>
                        <a14:backgroundMark x1="64424" y1="37334" x2="68000" y2="37776"/>
                        <a14:backgroundMark x1="68545" y1="38439" x2="69394" y2="39323"/>
                        <a14:backgroundMark x1="70061" y1="39691" x2="72000" y2="43004"/>
                        <a14:backgroundMark x1="72182" y1="43667" x2="72545" y2="47275"/>
                        <a14:backgroundMark x1="72485" y1="49043" x2="72242" y2="50736"/>
                        <a14:backgroundMark x1="72121" y1="49926" x2="72242" y2="51325"/>
                        <a14:backgroundMark x1="72848" y1="51325" x2="72909" y2="51325"/>
                        <a14:backgroundMark x1="36485" y1="45803" x2="35030" y2="49853"/>
                        <a14:backgroundMark x1="35273" y1="49853" x2="35939" y2="54639"/>
                        <a14:backgroundMark x1="36121" y1="55817" x2="37333" y2="58100"/>
                        <a14:backgroundMark x1="38364" y1="59131" x2="38364" y2="60457"/>
                        <a14:backgroundMark x1="38848" y1="60457" x2="38848" y2="62813"/>
                        <a14:backgroundMark x1="37879" y1="64359" x2="37879" y2="64359"/>
                        <a14:backgroundMark x1="27515" y1="60751" x2="27515" y2="60751"/>
                        <a14:backgroundMark x1="81636" y1="27982" x2="81636" y2="27982"/>
                        <a14:backgroundMark x1="11394" y1="51473" x2="11394" y2="51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04" t="7614" r="13724"/>
          <a:stretch/>
        </p:blipFill>
        <p:spPr>
          <a:xfrm>
            <a:off x="84959" y="5613475"/>
            <a:ext cx="1145387" cy="1350661"/>
          </a:xfrm>
          <a:prstGeom prst="rect">
            <a:avLst/>
          </a:prstGeom>
        </p:spPr>
      </p:pic>
      <p:sp>
        <p:nvSpPr>
          <p:cNvPr id="183" name="テキスト ボックス 182"/>
          <p:cNvSpPr txBox="1"/>
          <p:nvPr/>
        </p:nvSpPr>
        <p:spPr>
          <a:xfrm>
            <a:off x="260127" y="5649003"/>
            <a:ext cx="1450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①異変を察知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99115" y="7298003"/>
            <a:ext cx="1018151" cy="1293790"/>
            <a:chOff x="499833" y="5768872"/>
            <a:chExt cx="944741" cy="1151286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99833" y="5768872"/>
              <a:ext cx="944741" cy="1151286"/>
              <a:chOff x="-7383371" y="7046555"/>
              <a:chExt cx="2006510" cy="1519350"/>
            </a:xfrm>
          </p:grpSpPr>
          <p:sp>
            <p:nvSpPr>
              <p:cNvPr id="27" name="下矢印 26"/>
              <p:cNvSpPr/>
              <p:nvPr/>
            </p:nvSpPr>
            <p:spPr>
              <a:xfrm>
                <a:off x="-6165215" y="8031480"/>
                <a:ext cx="144780" cy="38862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-7108330" y="7674628"/>
                <a:ext cx="1440958" cy="857582"/>
              </a:xfrm>
              <a:prstGeom prst="rect">
                <a:avLst/>
              </a:prstGeom>
              <a:solidFill>
                <a:srgbClr val="EFF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pic>
            <p:nvPicPr>
              <p:cNvPr id="147" name="図 146"/>
              <p:cNvPicPr>
                <a:picLocks noChangeAspect="1"/>
              </p:cNvPicPr>
              <p:nvPr/>
            </p:nvPicPr>
            <p:blipFill>
              <a:blip r:embed="rId51" cstate="print">
                <a:extLst>
                  <a:ext uri="{BEBA8EAE-BF5A-486C-A8C5-ECC9F3942E4B}">
                    <a14:imgProps xmlns:a14="http://schemas.microsoft.com/office/drawing/2010/main">
                      <a14:imgLayer r:embed="rId52">
                        <a14:imgEffect>
                          <a14:backgroundRemoval t="10000" b="53000" l="7000" r="95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383371" y="7046555"/>
                <a:ext cx="2006510" cy="1519350"/>
              </a:xfrm>
              <a:prstGeom prst="rect">
                <a:avLst/>
              </a:prstGeom>
            </p:spPr>
          </p:pic>
        </p:grpSp>
        <p:sp>
          <p:nvSpPr>
            <p:cNvPr id="92" name="正方形/長方形 91"/>
            <p:cNvSpPr/>
            <p:nvPr/>
          </p:nvSpPr>
          <p:spPr>
            <a:xfrm>
              <a:off x="668064" y="6465770"/>
              <a:ext cx="181206" cy="222667"/>
            </a:xfrm>
            <a:prstGeom prst="rect">
              <a:avLst/>
            </a:prstGeom>
            <a:solidFill>
              <a:srgbClr val="EED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/>
            <p:nvPr/>
          </p:nvSpPr>
          <p:spPr>
            <a:xfrm>
              <a:off x="777102" y="6411343"/>
              <a:ext cx="50920" cy="49143"/>
            </a:xfrm>
            <a:prstGeom prst="ellipse">
              <a:avLst/>
            </a:prstGeom>
            <a:solidFill>
              <a:srgbClr val="6337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980741" y="6385668"/>
              <a:ext cx="289026" cy="177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9" name="楕円 188"/>
          <p:cNvSpPr/>
          <p:nvPr/>
        </p:nvSpPr>
        <p:spPr>
          <a:xfrm>
            <a:off x="835541" y="7699038"/>
            <a:ext cx="837065" cy="796524"/>
          </a:xfrm>
          <a:prstGeom prst="ellipse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図 153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3" t="3954" r="25269" b="3138"/>
          <a:stretch/>
        </p:blipFill>
        <p:spPr>
          <a:xfrm rot="187761">
            <a:off x="939977" y="7053801"/>
            <a:ext cx="853681" cy="164719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30327" y="8579661"/>
            <a:ext cx="1450468" cy="16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協力団体の店舗や窓口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885911" y="5642841"/>
            <a:ext cx="1448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②相談窓口へ連絡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2063193" y="6188425"/>
            <a:ext cx="1046105" cy="1008253"/>
          </a:xfrm>
          <a:prstGeom prst="ellipse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745584" y="6530718"/>
            <a:ext cx="1115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このようなことが</a:t>
            </a:r>
            <a:endParaRPr lang="en-US" altLang="ja-JP" sz="5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気になるのですか</a:t>
            </a:r>
            <a:r>
              <a:rPr kumimoji="1" lang="en-US" altLang="ja-JP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2414829" y="6801109"/>
            <a:ext cx="142590" cy="66764"/>
          </a:xfrm>
          <a:prstGeom prst="rect">
            <a:avLst/>
          </a:prstGeom>
          <a:solidFill>
            <a:srgbClr val="FFF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510771" y="5981933"/>
            <a:ext cx="820781" cy="1206266"/>
            <a:chOff x="2657712" y="5941308"/>
            <a:chExt cx="607197" cy="932051"/>
          </a:xfrm>
        </p:grpSpPr>
        <p:pic>
          <p:nvPicPr>
            <p:cNvPr id="222" name="図 221"/>
            <p:cNvPicPr>
              <a:picLocks noChangeAspect="1"/>
            </p:cNvPicPr>
            <p:nvPr/>
          </p:nvPicPr>
          <p:blipFill rotWithShape="1"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84" t="39" r="78" b="26049"/>
            <a:stretch/>
          </p:blipFill>
          <p:spPr>
            <a:xfrm>
              <a:off x="2657712" y="5941308"/>
              <a:ext cx="607197" cy="932051"/>
            </a:xfrm>
            <a:prstGeom prst="rect">
              <a:avLst/>
            </a:prstGeom>
          </p:spPr>
        </p:pic>
        <p:sp>
          <p:nvSpPr>
            <p:cNvPr id="166" name="楕円 165"/>
            <p:cNvSpPr/>
            <p:nvPr/>
          </p:nvSpPr>
          <p:spPr>
            <a:xfrm flipH="1">
              <a:off x="2902027" y="6399871"/>
              <a:ext cx="107149" cy="69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5B33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" name="図 93"/>
          <p:cNvPicPr>
            <a:picLocks noChangeAspect="1"/>
          </p:cNvPicPr>
          <p:nvPr/>
        </p:nvPicPr>
        <p:blipFill rotWithShape="1">
          <a:blip r:embed="rId55"/>
          <a:srcRect b="16430"/>
          <a:stretch/>
        </p:blipFill>
        <p:spPr>
          <a:xfrm>
            <a:off x="2063193" y="7625016"/>
            <a:ext cx="773268" cy="953707"/>
          </a:xfrm>
          <a:prstGeom prst="rect">
            <a:avLst/>
          </a:prstGeom>
        </p:spPr>
      </p:pic>
      <p:pic>
        <p:nvPicPr>
          <p:cNvPr id="215" name="図 214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4" t="20007" r="7935" b="69875"/>
          <a:stretch/>
        </p:blipFill>
        <p:spPr>
          <a:xfrm rot="4322020" flipH="1">
            <a:off x="2487634" y="7942346"/>
            <a:ext cx="449883" cy="592285"/>
          </a:xfrm>
          <a:prstGeom prst="rect">
            <a:avLst/>
          </a:prstGeom>
        </p:spPr>
      </p:pic>
      <p:sp>
        <p:nvSpPr>
          <p:cNvPr id="196" name="テキスト ボックス 195"/>
          <p:cNvSpPr txBox="1"/>
          <p:nvPr/>
        </p:nvSpPr>
        <p:spPr>
          <a:xfrm>
            <a:off x="2321112" y="7753403"/>
            <a:ext cx="11153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ふむふむ</a:t>
            </a:r>
            <a:r>
              <a:rPr lang="en-US" altLang="ja-JP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...</a:t>
            </a:r>
          </a:p>
        </p:txBody>
      </p:sp>
      <p:sp>
        <p:nvSpPr>
          <p:cNvPr id="197" name="正方形/長方形 196"/>
          <p:cNvSpPr/>
          <p:nvPr/>
        </p:nvSpPr>
        <p:spPr>
          <a:xfrm>
            <a:off x="1935806" y="7054985"/>
            <a:ext cx="1450468" cy="16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協力団体の店舗や窓口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9" name="正方形/長方形 198"/>
          <p:cNvSpPr/>
          <p:nvPr/>
        </p:nvSpPr>
        <p:spPr>
          <a:xfrm>
            <a:off x="1912007" y="8504474"/>
            <a:ext cx="1450468" cy="16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相談窓口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6" name="二等辺三角形 205"/>
          <p:cNvSpPr/>
          <p:nvPr/>
        </p:nvSpPr>
        <p:spPr>
          <a:xfrm rot="5400000">
            <a:off x="3292001" y="6976072"/>
            <a:ext cx="331940" cy="165519"/>
          </a:xfrm>
          <a:prstGeom prst="triangle">
            <a:avLst/>
          </a:prstGeom>
          <a:solidFill>
            <a:srgbClr val="FF5000"/>
          </a:solidFill>
          <a:ln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3478441" y="5666108"/>
            <a:ext cx="16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③対象者への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確認・対応</a:t>
            </a:r>
            <a:endParaRPr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必要に応じて、消防署や警察署へ通報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7" cstate="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6214" b="99755" l="41965" r="98181">
                        <a14:foregroundMark x1="52274" y1="42110" x2="53123" y2="43418"/>
                        <a14:foregroundMark x1="88902" y1="13818" x2="88599" y2="15372"/>
                        <a14:foregroundMark x1="89873" y1="20196" x2="89569" y2="20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61" b="40697"/>
          <a:stretch/>
        </p:blipFill>
        <p:spPr>
          <a:xfrm flipH="1">
            <a:off x="3543442" y="6803620"/>
            <a:ext cx="947698" cy="7158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9"/>
          <a:srcRect b="12798"/>
          <a:stretch/>
        </p:blipFill>
        <p:spPr>
          <a:xfrm>
            <a:off x="4267388" y="6790153"/>
            <a:ext cx="638298" cy="734727"/>
          </a:xfrm>
          <a:prstGeom prst="rect">
            <a:avLst/>
          </a:prstGeom>
        </p:spPr>
      </p:pic>
      <p:pic>
        <p:nvPicPr>
          <p:cNvPr id="119" name="図 118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3347" r="36011" b="74221"/>
          <a:stretch/>
        </p:blipFill>
        <p:spPr>
          <a:xfrm flipH="1">
            <a:off x="3710331" y="8277837"/>
            <a:ext cx="707653" cy="453406"/>
          </a:xfrm>
          <a:prstGeom prst="rect">
            <a:avLst/>
          </a:prstGeom>
        </p:spPr>
      </p:pic>
      <p:pic>
        <p:nvPicPr>
          <p:cNvPr id="203" name="図 20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5234" r="61048" b="72334"/>
          <a:stretch/>
        </p:blipFill>
        <p:spPr>
          <a:xfrm flipH="1">
            <a:off x="3552348" y="8474815"/>
            <a:ext cx="707653" cy="453406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 rotWithShape="1">
          <a:blip r:embed="rId62"/>
          <a:srcRect b="16949"/>
          <a:stretch/>
        </p:blipFill>
        <p:spPr>
          <a:xfrm>
            <a:off x="3573659" y="7659506"/>
            <a:ext cx="524881" cy="639816"/>
          </a:xfrm>
          <a:prstGeom prst="rect">
            <a:avLst/>
          </a:prstGeom>
        </p:spPr>
      </p:pic>
      <p:pic>
        <p:nvPicPr>
          <p:cNvPr id="207" name="図 206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4" t="20007" r="7935" b="69875"/>
          <a:stretch/>
        </p:blipFill>
        <p:spPr>
          <a:xfrm rot="4322020" flipH="1">
            <a:off x="3857295" y="7815015"/>
            <a:ext cx="338337" cy="445431"/>
          </a:xfrm>
          <a:prstGeom prst="rect">
            <a:avLst/>
          </a:prstGeom>
        </p:spPr>
      </p:pic>
      <p:pic>
        <p:nvPicPr>
          <p:cNvPr id="218" name="図 217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76" y="8075224"/>
            <a:ext cx="767740" cy="7677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933" y="7700339"/>
            <a:ext cx="261552" cy="261552"/>
          </a:xfrm>
          <a:prstGeom prst="rect">
            <a:avLst/>
          </a:prstGeom>
        </p:spPr>
      </p:pic>
      <p:sp>
        <p:nvSpPr>
          <p:cNvPr id="186" name="テキスト ボックス 185"/>
          <p:cNvSpPr txBox="1"/>
          <p:nvPr/>
        </p:nvSpPr>
        <p:spPr>
          <a:xfrm>
            <a:off x="5207182" y="5694998"/>
            <a:ext cx="143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④連絡をした見守り協力団体へ対応報告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CBE1F4E6-4019-16C3-8411-3D6B6BE578E4}"/>
              </a:ext>
            </a:extLst>
          </p:cNvPr>
          <p:cNvGrpSpPr/>
          <p:nvPr/>
        </p:nvGrpSpPr>
        <p:grpSpPr>
          <a:xfrm>
            <a:off x="82726" y="3643968"/>
            <a:ext cx="451813" cy="478352"/>
            <a:chOff x="1066730" y="2689677"/>
            <a:chExt cx="578617" cy="578617"/>
          </a:xfrm>
        </p:grpSpPr>
        <p:sp>
          <p:nvSpPr>
            <p:cNvPr id="216" name="楕円 215">
              <a:extLst>
                <a:ext uri="{FF2B5EF4-FFF2-40B4-BE49-F238E27FC236}">
                  <a16:creationId xmlns:a16="http://schemas.microsoft.com/office/drawing/2014/main" id="{B5534CE5-A497-CED7-8DDD-58E0CAA3911A}"/>
                </a:ext>
              </a:extLst>
            </p:cNvPr>
            <p:cNvSpPr/>
            <p:nvPr/>
          </p:nvSpPr>
          <p:spPr>
            <a:xfrm>
              <a:off x="1099095" y="2729366"/>
              <a:ext cx="506289" cy="494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7" name="グラフィックス 38" descr="バッジ: 疑問符 単色塗りつぶし">
              <a:extLst>
                <a:ext uri="{FF2B5EF4-FFF2-40B4-BE49-F238E27FC236}">
                  <a16:creationId xmlns:a16="http://schemas.microsoft.com/office/drawing/2014/main" id="{813E0639-C191-6385-A036-7B121B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6730" y="2689677"/>
              <a:ext cx="578617" cy="578617"/>
            </a:xfrm>
            <a:prstGeom prst="rect">
              <a:avLst/>
            </a:prstGeom>
          </p:spPr>
        </p:pic>
      </p:grpSp>
      <p:sp>
        <p:nvSpPr>
          <p:cNvPr id="219" name="二等辺三角形 218"/>
          <p:cNvSpPr/>
          <p:nvPr/>
        </p:nvSpPr>
        <p:spPr>
          <a:xfrm rot="5400000">
            <a:off x="4943798" y="6976065"/>
            <a:ext cx="331940" cy="165519"/>
          </a:xfrm>
          <a:prstGeom prst="triangle">
            <a:avLst/>
          </a:prstGeom>
          <a:solidFill>
            <a:srgbClr val="FF5000"/>
          </a:solidFill>
          <a:ln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65"/>
          <a:srcRect b="16189"/>
          <a:stretch/>
        </p:blipFill>
        <p:spPr>
          <a:xfrm>
            <a:off x="5339750" y="6548745"/>
            <a:ext cx="777920" cy="919168"/>
          </a:xfrm>
          <a:prstGeom prst="rect">
            <a:avLst/>
          </a:prstGeom>
        </p:spPr>
      </p:pic>
      <p:sp>
        <p:nvSpPr>
          <p:cNvPr id="211" name="テキスト ボックス 210"/>
          <p:cNvSpPr txBox="1"/>
          <p:nvPr/>
        </p:nvSpPr>
        <p:spPr>
          <a:xfrm>
            <a:off x="5962497" y="6420209"/>
            <a:ext cx="712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このように</a:t>
            </a:r>
            <a:r>
              <a:rPr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なりました。ご協力ありがとうございました。</a:t>
            </a:r>
            <a:endParaRPr lang="en-US" altLang="ja-JP" sz="5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0" name="図 209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4" t="20007" r="7935" b="69875"/>
          <a:stretch/>
        </p:blipFill>
        <p:spPr>
          <a:xfrm rot="4322020" flipH="1">
            <a:off x="5676114" y="6807728"/>
            <a:ext cx="526855" cy="693621"/>
          </a:xfrm>
          <a:prstGeom prst="rect">
            <a:avLst/>
          </a:prstGeom>
        </p:spPr>
      </p:pic>
      <p:sp>
        <p:nvSpPr>
          <p:cNvPr id="213" name="楕円 212"/>
          <p:cNvSpPr/>
          <p:nvPr/>
        </p:nvSpPr>
        <p:spPr>
          <a:xfrm>
            <a:off x="5317739" y="7679992"/>
            <a:ext cx="1106126" cy="1138189"/>
          </a:xfrm>
          <a:prstGeom prst="ellipse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8" b="39914"/>
          <a:stretch/>
        </p:blipFill>
        <p:spPr>
          <a:xfrm>
            <a:off x="5750768" y="7539887"/>
            <a:ext cx="969289" cy="1153742"/>
          </a:xfrm>
          <a:prstGeom prst="rect">
            <a:avLst/>
          </a:prstGeom>
        </p:spPr>
      </p:pic>
      <p:sp>
        <p:nvSpPr>
          <p:cNvPr id="212" name="テキスト ボックス 211"/>
          <p:cNvSpPr txBox="1"/>
          <p:nvPr/>
        </p:nvSpPr>
        <p:spPr>
          <a:xfrm>
            <a:off x="5291362" y="8101869"/>
            <a:ext cx="796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なるほど</a:t>
            </a:r>
            <a:r>
              <a:rPr lang="en-US" altLang="ja-JP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</a:p>
          <a:p>
            <a:r>
              <a:rPr lang="ja-JP" altLang="en-US" sz="5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わかりました。</a:t>
            </a:r>
            <a:endParaRPr lang="en-US" altLang="ja-JP" sz="5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0" name="正方形/長方形 219"/>
          <p:cNvSpPr/>
          <p:nvPr/>
        </p:nvSpPr>
        <p:spPr>
          <a:xfrm>
            <a:off x="5204228" y="8675632"/>
            <a:ext cx="1450468" cy="16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協力団体の店舗や窓口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1" name="正方形/長方形 220"/>
          <p:cNvSpPr/>
          <p:nvPr/>
        </p:nvSpPr>
        <p:spPr>
          <a:xfrm>
            <a:off x="5212824" y="7456097"/>
            <a:ext cx="1450468" cy="16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相談窓口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5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正方形/長方形 72"/>
          <p:cNvSpPr/>
          <p:nvPr/>
        </p:nvSpPr>
        <p:spPr>
          <a:xfrm>
            <a:off x="323468" y="388379"/>
            <a:ext cx="5636943" cy="4154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77800" y="1000855"/>
            <a:ext cx="6498763" cy="1457866"/>
          </a:xfrm>
          <a:prstGeom prst="rect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948" y="271549"/>
            <a:ext cx="57382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50" dirty="0" smtClea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対象者</a:t>
            </a:r>
            <a:r>
              <a:rPr lang="ja-JP" altLang="en-US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が「監視されている」という意識を持たないように、</a:t>
            </a:r>
            <a:r>
              <a:rPr lang="ja-JP" altLang="en-US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さりげなく見守ること</a:t>
            </a:r>
            <a:r>
              <a:rPr lang="ja-JP" altLang="en-US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をこころがけましょう。そのためには、集中的に関わるのではなく、</a:t>
            </a:r>
            <a:r>
              <a:rPr lang="ja-JP" altLang="en-US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日頃からの声かけが大切</a:t>
            </a:r>
            <a:r>
              <a:rPr lang="ja-JP" altLang="en-US" sz="105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です</a:t>
            </a:r>
            <a:endParaRPr lang="ja-JP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2765" y="1241886"/>
            <a:ext cx="1503680" cy="971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6575" y="1206256"/>
            <a:ext cx="15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ステップ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8661" y="1496117"/>
            <a:ext cx="15036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声かけ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・あいさつなど、日頃から声かけをする。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864428" y="1241886"/>
            <a:ext cx="1503680" cy="971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6194" y="1198071"/>
            <a:ext cx="15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ステップ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68280" y="1487932"/>
            <a:ext cx="150367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つながる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・顔の見える関係</a:t>
            </a:r>
            <a:endParaRPr kumimoji="1" lang="en-US" altLang="ja-JP" sz="10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・話し相手になるなど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467856" y="1241886"/>
            <a:ext cx="1503680" cy="971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9622" y="1198071"/>
            <a:ext cx="15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ステップ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71708" y="1487932"/>
            <a:ext cx="150367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気づく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・異変に気づく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5071284" y="1249193"/>
            <a:ext cx="1503680" cy="9717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63050" y="1205378"/>
            <a:ext cx="1503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ステップ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75136" y="1495239"/>
            <a:ext cx="15036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つなげる</a:t>
            </a:r>
            <a:endParaRPr kumimoji="1" lang="en-US" altLang="ja-JP" sz="1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・適切なところへ</a:t>
            </a:r>
            <a:endParaRPr kumimoji="1" lang="en-US" altLang="ja-JP" sz="10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相談・通報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77948" y="259774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異変に気づくためにはどんなところを気にかけたらいいんだろう？</a:t>
            </a:r>
            <a:endParaRPr lang="en-US" altLang="ja-JP" sz="1200" b="1" u="sng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6" name="グループ化 35"/>
          <p:cNvGrpSpPr/>
          <p:nvPr/>
        </p:nvGrpSpPr>
        <p:grpSpPr>
          <a:xfrm>
            <a:off x="405138" y="2909603"/>
            <a:ext cx="5404093" cy="623248"/>
            <a:chOff x="1129122" y="400866"/>
            <a:chExt cx="5404093" cy="623248"/>
          </a:xfrm>
        </p:grpSpPr>
        <p:sp>
          <p:nvSpPr>
            <p:cNvPr id="37" name="正方形/長方形 36"/>
            <p:cNvSpPr/>
            <p:nvPr/>
          </p:nvSpPr>
          <p:spPr>
            <a:xfrm>
              <a:off x="1153818" y="436426"/>
              <a:ext cx="5287278" cy="41549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129122" y="400866"/>
              <a:ext cx="5404093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以下のようなポイントに当てはまる数が多いほど、その方も気になる方です。</a:t>
              </a:r>
              <a:r>
                <a:rPr lang="ja-JP" altLang="ja-JP" sz="1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いつも</a:t>
              </a:r>
              <a:r>
                <a:rPr lang="ja-JP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と様子が違う、気になると感じる人がいればご連絡ください。</a:t>
              </a:r>
            </a:p>
            <a:p>
              <a:endParaRPr lang="ja-JP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9" name="二等辺三角形 38"/>
          <p:cNvSpPr/>
          <p:nvPr/>
        </p:nvSpPr>
        <p:spPr>
          <a:xfrm rot="5400000">
            <a:off x="5704920" y="3107294"/>
            <a:ext cx="188976" cy="16459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77800" y="3569562"/>
            <a:ext cx="6498763" cy="2786344"/>
          </a:xfrm>
          <a:prstGeom prst="rect">
            <a:avLst/>
          </a:prstGeom>
          <a:solidFill>
            <a:srgbClr val="FCF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344852" y="3749492"/>
            <a:ext cx="2022427" cy="2489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0749" y="3726033"/>
            <a:ext cx="200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人の様子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6360" y="3972552"/>
            <a:ext cx="20032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・最近の姿を見ない</a:t>
            </a:r>
            <a:endParaRPr kumimoji="1" lang="en-US" altLang="ja-JP" sz="105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・服装が季節に合っていない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・顔や腕に不自然なアザがある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・顔色が悪い、急に痩せた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・同じものを何度も言う、買う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・近所との関わりを持ちたがらなくなった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・話がかみ合わない</a:t>
            </a:r>
          </a:p>
          <a:p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423293" y="3732185"/>
            <a:ext cx="2088369" cy="2506826"/>
            <a:chOff x="468760" y="3878433"/>
            <a:chExt cx="2088369" cy="2506826"/>
          </a:xfrm>
        </p:grpSpPr>
        <p:sp>
          <p:nvSpPr>
            <p:cNvPr id="53" name="角丸四角形 52"/>
            <p:cNvSpPr/>
            <p:nvPr/>
          </p:nvSpPr>
          <p:spPr>
            <a:xfrm>
              <a:off x="497252" y="3901892"/>
              <a:ext cx="2022427" cy="24833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513149" y="3878433"/>
              <a:ext cx="20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【</a:t>
              </a:r>
              <a:r>
                <a:rPr kumimoji="1" lang="ja-JP" altLang="en-US" sz="1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自宅の様子</a:t>
              </a:r>
              <a:r>
                <a:rPr kumimoji="1" lang="en-US" altLang="ja-JP" sz="12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】</a:t>
              </a:r>
              <a:endPara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68760" y="4124952"/>
              <a:ext cx="20883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・ゴミの分別ができていない</a:t>
              </a:r>
            </a:p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・ゴミが溜まる、異臭がある</a:t>
              </a:r>
            </a:p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・夜間になっても電気がつかない</a:t>
              </a:r>
            </a:p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・車が何日も動かない</a:t>
              </a:r>
            </a:p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・郵便物が溜まっている</a:t>
              </a:r>
            </a:p>
            <a:p>
              <a:r>
                <a:rPr kumimoji="1" lang="ja-JP" altLang="en-US" sz="105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・見かけない車や人が頻繁にきている</a:t>
              </a:r>
            </a:p>
            <a:p>
              <a:endPara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6" name="角丸四角形 55"/>
          <p:cNvSpPr/>
          <p:nvPr/>
        </p:nvSpPr>
        <p:spPr>
          <a:xfrm>
            <a:off x="4543473" y="3749493"/>
            <a:ext cx="2022427" cy="24895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59370" y="3726033"/>
            <a:ext cx="200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世帯状況</a:t>
            </a:r>
            <a:r>
              <a:rPr kumimoji="1"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514981" y="3972552"/>
            <a:ext cx="205998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・独居世帯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・老々介護世帯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・日中独居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105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児・者のおられる世帯で困りごとのある世帯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・家の中から怒鳴り声が聞こえる</a:t>
            </a:r>
          </a:p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・引きこもりの人が</a:t>
            </a:r>
            <a:r>
              <a:rPr kumimoji="1"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77801" y="6679705"/>
            <a:ext cx="6498762" cy="2982435"/>
          </a:xfrm>
          <a:prstGeom prst="rect">
            <a:avLst/>
          </a:prstGeom>
          <a:solidFill>
            <a:srgbClr val="FE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5" name="表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06180"/>
              </p:ext>
            </p:extLst>
          </p:nvPr>
        </p:nvGraphicFramePr>
        <p:xfrm>
          <a:off x="628251" y="6999903"/>
          <a:ext cx="5597290" cy="261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000">
                  <a:extLst>
                    <a:ext uri="{9D8B030D-6E8A-4147-A177-3AD203B41FA5}">
                      <a16:colId xmlns:a16="http://schemas.microsoft.com/office/drawing/2014/main" val="3901987032"/>
                    </a:ext>
                  </a:extLst>
                </a:gridCol>
                <a:gridCol w="2214290">
                  <a:extLst>
                    <a:ext uri="{9D8B030D-6E8A-4147-A177-3AD203B41FA5}">
                      <a16:colId xmlns:a16="http://schemas.microsoft.com/office/drawing/2014/main" val="3549959042"/>
                    </a:ext>
                  </a:extLst>
                </a:gridCol>
              </a:tblGrid>
              <a:tr h="498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総合相談支援センター</a:t>
                      </a:r>
                    </a:p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美作市北山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390-2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（美作保健センター内）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☎：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0868-73-0330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35447"/>
                  </a:ext>
                </a:extLst>
              </a:tr>
              <a:tr h="4988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社協：勝田地域ステーション</a:t>
                      </a:r>
                    </a:p>
                    <a:p>
                      <a:pPr algn="ct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美作市真加部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1616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（勝田総合支所内）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☎：</a:t>
                      </a:r>
                      <a:r>
                        <a:rPr lang="en-US" altLang="ja-JP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0868-</a:t>
                      </a:r>
                      <a:r>
                        <a:rPr 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75-3601</a:t>
                      </a:r>
                      <a:endParaRPr lang="ja-JP" sz="105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47933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社協：大原・東粟倉地域ステーション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美作市古町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1850-1</a:t>
                      </a: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（大原保健センター）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☎：</a:t>
                      </a:r>
                      <a:r>
                        <a:rPr lang="en-US" altLang="ja-JP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0868-</a:t>
                      </a:r>
                      <a:r>
                        <a:rPr 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78-0509</a:t>
                      </a:r>
                      <a:endParaRPr lang="ja-JP" sz="105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6077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社協：美作地域ステーション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美作市北山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390-2</a:t>
                      </a: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（美作保健センター内）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☎：</a:t>
                      </a:r>
                      <a:r>
                        <a:rPr lang="en-US" altLang="ja-JP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0868-</a:t>
                      </a:r>
                      <a:r>
                        <a:rPr 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73-0330</a:t>
                      </a:r>
                      <a:endParaRPr lang="ja-JP" sz="105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58113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社協：作東地域ステーション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美作市江見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280</a:t>
                      </a: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（作東長寿センター内）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☎：</a:t>
                      </a:r>
                      <a:r>
                        <a:rPr lang="en-US" altLang="ja-JP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0868-</a:t>
                      </a:r>
                      <a:r>
                        <a:rPr 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75-3780</a:t>
                      </a:r>
                      <a:endParaRPr lang="ja-JP" sz="105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2846"/>
                  </a:ext>
                </a:extLst>
              </a:tr>
              <a:tr h="404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社協：英田地域ステーション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美作市福本</a:t>
                      </a:r>
                      <a:r>
                        <a:rPr lang="en-US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810</a:t>
                      </a:r>
                      <a:r>
                        <a:rPr lang="ja-JP" sz="12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（英田総合支所内）</a:t>
                      </a: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☎：</a:t>
                      </a:r>
                      <a:r>
                        <a:rPr lang="en-US" altLang="ja-JP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0868-</a:t>
                      </a:r>
                      <a:r>
                        <a:rPr lang="en-US" sz="12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74-2488</a:t>
                      </a:r>
                      <a:endParaRPr lang="ja-JP" sz="105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EF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26252"/>
                  </a:ext>
                </a:extLst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628250" y="6703230"/>
            <a:ext cx="54797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5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気になる方がおられたら、下記窓口までご相談ください。</a:t>
            </a:r>
            <a:endParaRPr lang="en-US" altLang="ja-JP" sz="15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6" name="図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86" y="5217203"/>
            <a:ext cx="1220860" cy="1000568"/>
          </a:xfrm>
          <a:prstGeom prst="rect">
            <a:avLst/>
          </a:prstGeom>
        </p:spPr>
      </p:pic>
      <p:sp>
        <p:nvSpPr>
          <p:cNvPr id="68" name="楕円 67"/>
          <p:cNvSpPr/>
          <p:nvPr/>
        </p:nvSpPr>
        <p:spPr>
          <a:xfrm>
            <a:off x="815323" y="5328285"/>
            <a:ext cx="971568" cy="8985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0" b="96100" l="19550" r="75800">
                        <a14:foregroundMark x1="48500" y1="60300" x2="49600" y2="63800"/>
                        <a14:backgroundMark x1="23600" y1="71750" x2="29700" y2="82250"/>
                        <a14:backgroundMark x1="34700" y1="76900" x2="35400" y2="81700"/>
                        <a14:backgroundMark x1="57000" y1="75800" x2="57900" y2="82050"/>
                        <a14:backgroundMark x1="48150" y1="81700" x2="48150" y2="81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1" y="5207041"/>
            <a:ext cx="1003939" cy="1090417"/>
          </a:xfrm>
          <a:prstGeom prst="rect">
            <a:avLst/>
          </a:prstGeom>
        </p:spPr>
      </p:pic>
      <p:sp>
        <p:nvSpPr>
          <p:cNvPr id="60" name="楕円 59"/>
          <p:cNvSpPr/>
          <p:nvPr/>
        </p:nvSpPr>
        <p:spPr>
          <a:xfrm>
            <a:off x="2871174" y="5142727"/>
            <a:ext cx="1105223" cy="103528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22" y="5142033"/>
            <a:ext cx="1540874" cy="1155425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BE1F4E6-4019-16C3-8411-3D6B6BE578E4}"/>
              </a:ext>
            </a:extLst>
          </p:cNvPr>
          <p:cNvGrpSpPr/>
          <p:nvPr/>
        </p:nvGrpSpPr>
        <p:grpSpPr>
          <a:xfrm>
            <a:off x="-1687497" y="2372336"/>
            <a:ext cx="562368" cy="569357"/>
            <a:chOff x="1066730" y="2689677"/>
            <a:chExt cx="578617" cy="578617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B5534CE5-A497-CED7-8DDD-58E0CAA3911A}"/>
                </a:ext>
              </a:extLst>
            </p:cNvPr>
            <p:cNvSpPr/>
            <p:nvPr/>
          </p:nvSpPr>
          <p:spPr>
            <a:xfrm>
              <a:off x="1099095" y="2729366"/>
              <a:ext cx="506289" cy="494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0" name="グラフィックス 38" descr="バッジ: 疑問符 単色塗りつぶし">
              <a:extLst>
                <a:ext uri="{FF2B5EF4-FFF2-40B4-BE49-F238E27FC236}">
                  <a16:creationId xmlns:a16="http://schemas.microsoft.com/office/drawing/2014/main" id="{813E0639-C191-6385-A036-7B121B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6730" y="2689677"/>
              <a:ext cx="578617" cy="578617"/>
            </a:xfrm>
            <a:prstGeom prst="rect">
              <a:avLst/>
            </a:prstGeom>
          </p:spPr>
        </p:pic>
      </p:grpSp>
      <p:sp>
        <p:nvSpPr>
          <p:cNvPr id="48" name="二等辺三角形 47">
            <a:extLst>
              <a:ext uri="{FF2B5EF4-FFF2-40B4-BE49-F238E27FC236}">
                <a16:creationId xmlns:a16="http://schemas.microsoft.com/office/drawing/2014/main" id="{C8CA9832-566A-A9ED-EA04-84CD5F1677FB}"/>
              </a:ext>
            </a:extLst>
          </p:cNvPr>
          <p:cNvSpPr/>
          <p:nvPr/>
        </p:nvSpPr>
        <p:spPr>
          <a:xfrm rot="7875890">
            <a:off x="-661997" y="1220964"/>
            <a:ext cx="158750" cy="114018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CBE1F4E6-4019-16C3-8411-3D6B6BE578E4}"/>
              </a:ext>
            </a:extLst>
          </p:cNvPr>
          <p:cNvGrpSpPr/>
          <p:nvPr/>
        </p:nvGrpSpPr>
        <p:grpSpPr>
          <a:xfrm>
            <a:off x="35248" y="86340"/>
            <a:ext cx="309604" cy="321587"/>
            <a:chOff x="1066730" y="2689677"/>
            <a:chExt cx="578617" cy="578617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B5534CE5-A497-CED7-8DDD-58E0CAA3911A}"/>
                </a:ext>
              </a:extLst>
            </p:cNvPr>
            <p:cNvSpPr/>
            <p:nvPr/>
          </p:nvSpPr>
          <p:spPr>
            <a:xfrm>
              <a:off x="1099095" y="2729366"/>
              <a:ext cx="506289" cy="494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9" name="グラフィックス 38" descr="バッジ: 疑問符 単色塗りつぶし">
              <a:extLst>
                <a:ext uri="{FF2B5EF4-FFF2-40B4-BE49-F238E27FC236}">
                  <a16:creationId xmlns:a16="http://schemas.microsoft.com/office/drawing/2014/main" id="{813E0639-C191-6385-A036-7B121B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6730" y="2689677"/>
              <a:ext cx="578617" cy="578617"/>
            </a:xfrm>
            <a:prstGeom prst="rect">
              <a:avLst/>
            </a:prstGeom>
          </p:spPr>
        </p:pic>
      </p:grpSp>
      <p:sp>
        <p:nvSpPr>
          <p:cNvPr id="64" name="テキスト ボックス 63"/>
          <p:cNvSpPr txBox="1"/>
          <p:nvPr/>
        </p:nvSpPr>
        <p:spPr>
          <a:xfrm>
            <a:off x="268661" y="64796"/>
            <a:ext cx="5839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2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どんなふう</a:t>
            </a:r>
            <a:r>
              <a:rPr lang="ja-JP" altLang="en-US" sz="1200" b="1" u="sng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に見守りをしたら</a:t>
            </a:r>
            <a:r>
              <a:rPr lang="ja-JP" altLang="en-US" sz="105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いいんだろう？</a:t>
            </a: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6225540" y="358139"/>
            <a:ext cx="588094" cy="577153"/>
            <a:chOff x="6058404" y="4593286"/>
            <a:chExt cx="659788" cy="683094"/>
          </a:xfrm>
        </p:grpSpPr>
        <p:sp>
          <p:nvSpPr>
            <p:cNvPr id="70" name="楕円 69"/>
            <p:cNvSpPr/>
            <p:nvPr/>
          </p:nvSpPr>
          <p:spPr>
            <a:xfrm>
              <a:off x="6058404" y="4593286"/>
              <a:ext cx="659788" cy="678506"/>
            </a:xfrm>
            <a:prstGeom prst="ellipse">
              <a:avLst/>
            </a:prstGeom>
            <a:solidFill>
              <a:srgbClr val="FEE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49">
              <a:extLst/>
            </a:blip>
            <a:srcRect l="14495" r="5712" b="11190"/>
            <a:stretch>
              <a:fillRect/>
            </a:stretch>
          </p:blipFill>
          <p:spPr>
            <a:xfrm flipH="1">
              <a:off x="6058404" y="4608084"/>
              <a:ext cx="659788" cy="668296"/>
            </a:xfrm>
            <a:custGeom>
              <a:avLst/>
              <a:gdLst>
                <a:gd name="connsiteX0" fmla="*/ 406772 w 659788"/>
                <a:gd name="connsiteY0" fmla="*/ 0 h 668296"/>
                <a:gd name="connsiteX1" fmla="*/ 253017 w 659788"/>
                <a:gd name="connsiteY1" fmla="*/ 0 h 668296"/>
                <a:gd name="connsiteX2" fmla="*/ 201485 w 659788"/>
                <a:gd name="connsiteY2" fmla="*/ 16450 h 668296"/>
                <a:gd name="connsiteX3" fmla="*/ 0 w 659788"/>
                <a:gd name="connsiteY3" fmla="*/ 329043 h 668296"/>
                <a:gd name="connsiteX4" fmla="*/ 329894 w 659788"/>
                <a:gd name="connsiteY4" fmla="*/ 668296 h 668296"/>
                <a:gd name="connsiteX5" fmla="*/ 659788 w 659788"/>
                <a:gd name="connsiteY5" fmla="*/ 329043 h 668296"/>
                <a:gd name="connsiteX6" fmla="*/ 458304 w 659788"/>
                <a:gd name="connsiteY6" fmla="*/ 16450 h 66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88" h="668296">
                  <a:moveTo>
                    <a:pt x="406772" y="0"/>
                  </a:moveTo>
                  <a:lnTo>
                    <a:pt x="253017" y="0"/>
                  </a:lnTo>
                  <a:lnTo>
                    <a:pt x="201485" y="16450"/>
                  </a:lnTo>
                  <a:cubicBezTo>
                    <a:pt x="83081" y="67952"/>
                    <a:pt x="0" y="188520"/>
                    <a:pt x="0" y="329043"/>
                  </a:cubicBezTo>
                  <a:cubicBezTo>
                    <a:pt x="0" y="516407"/>
                    <a:pt x="147699" y="668296"/>
                    <a:pt x="329894" y="668296"/>
                  </a:cubicBezTo>
                  <a:cubicBezTo>
                    <a:pt x="512089" y="668296"/>
                    <a:pt x="659788" y="516407"/>
                    <a:pt x="659788" y="329043"/>
                  </a:cubicBezTo>
                  <a:cubicBezTo>
                    <a:pt x="659788" y="188520"/>
                    <a:pt x="576708" y="67952"/>
                    <a:pt x="458304" y="16450"/>
                  </a:cubicBezTo>
                  <a:close/>
                </a:path>
              </a:pathLst>
            </a:custGeom>
          </p:spPr>
        </p:pic>
      </p:grpSp>
      <p:sp>
        <p:nvSpPr>
          <p:cNvPr id="75" name="二等辺三角形 74"/>
          <p:cNvSpPr/>
          <p:nvPr/>
        </p:nvSpPr>
        <p:spPr>
          <a:xfrm rot="5400000">
            <a:off x="5921179" y="536607"/>
            <a:ext cx="188976" cy="164592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CBE1F4E6-4019-16C3-8411-3D6B6BE578E4}"/>
              </a:ext>
            </a:extLst>
          </p:cNvPr>
          <p:cNvGrpSpPr/>
          <p:nvPr/>
        </p:nvGrpSpPr>
        <p:grpSpPr>
          <a:xfrm>
            <a:off x="52566" y="2580089"/>
            <a:ext cx="309604" cy="321587"/>
            <a:chOff x="1066730" y="2689677"/>
            <a:chExt cx="578617" cy="578617"/>
          </a:xfrm>
        </p:grpSpPr>
        <p:sp>
          <p:nvSpPr>
            <p:cNvPr id="77" name="楕円 76">
              <a:extLst>
                <a:ext uri="{FF2B5EF4-FFF2-40B4-BE49-F238E27FC236}">
                  <a16:creationId xmlns:a16="http://schemas.microsoft.com/office/drawing/2014/main" id="{B5534CE5-A497-CED7-8DDD-58E0CAA3911A}"/>
                </a:ext>
              </a:extLst>
            </p:cNvPr>
            <p:cNvSpPr/>
            <p:nvPr/>
          </p:nvSpPr>
          <p:spPr>
            <a:xfrm>
              <a:off x="1099095" y="2729366"/>
              <a:ext cx="506289" cy="494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78" name="グラフィックス 38" descr="バッジ: 疑問符 単色塗りつぶし">
              <a:extLst>
                <a:ext uri="{FF2B5EF4-FFF2-40B4-BE49-F238E27FC236}">
                  <a16:creationId xmlns:a16="http://schemas.microsoft.com/office/drawing/2014/main" id="{813E0639-C191-6385-A036-7B121B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1066730" y="2689677"/>
              <a:ext cx="578617" cy="578617"/>
            </a:xfrm>
            <a:prstGeom prst="rect">
              <a:avLst/>
            </a:prstGeom>
          </p:spPr>
        </p:pic>
      </p:grpSp>
      <p:grpSp>
        <p:nvGrpSpPr>
          <p:cNvPr id="79" name="グループ化 78"/>
          <p:cNvGrpSpPr/>
          <p:nvPr/>
        </p:nvGrpSpPr>
        <p:grpSpPr>
          <a:xfrm>
            <a:off x="5933371" y="2887941"/>
            <a:ext cx="588094" cy="577153"/>
            <a:chOff x="6058404" y="4593286"/>
            <a:chExt cx="659788" cy="683094"/>
          </a:xfrm>
        </p:grpSpPr>
        <p:sp>
          <p:nvSpPr>
            <p:cNvPr id="80" name="楕円 79"/>
            <p:cNvSpPr/>
            <p:nvPr/>
          </p:nvSpPr>
          <p:spPr>
            <a:xfrm>
              <a:off x="6058404" y="4593286"/>
              <a:ext cx="659788" cy="678506"/>
            </a:xfrm>
            <a:prstGeom prst="ellipse">
              <a:avLst/>
            </a:prstGeom>
            <a:solidFill>
              <a:srgbClr val="FEE1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1" name="図 80"/>
            <p:cNvPicPr>
              <a:picLocks noChangeAspect="1"/>
            </p:cNvPicPr>
            <p:nvPr/>
          </p:nvPicPr>
          <p:blipFill>
            <a:blip r:embed="rId49">
              <a:extLst/>
            </a:blip>
            <a:srcRect l="14495" r="5712" b="11190"/>
            <a:stretch>
              <a:fillRect/>
            </a:stretch>
          </p:blipFill>
          <p:spPr>
            <a:xfrm flipH="1">
              <a:off x="6058404" y="4608084"/>
              <a:ext cx="659788" cy="668296"/>
            </a:xfrm>
            <a:custGeom>
              <a:avLst/>
              <a:gdLst>
                <a:gd name="connsiteX0" fmla="*/ 406772 w 659788"/>
                <a:gd name="connsiteY0" fmla="*/ 0 h 668296"/>
                <a:gd name="connsiteX1" fmla="*/ 253017 w 659788"/>
                <a:gd name="connsiteY1" fmla="*/ 0 h 668296"/>
                <a:gd name="connsiteX2" fmla="*/ 201485 w 659788"/>
                <a:gd name="connsiteY2" fmla="*/ 16450 h 668296"/>
                <a:gd name="connsiteX3" fmla="*/ 0 w 659788"/>
                <a:gd name="connsiteY3" fmla="*/ 329043 h 668296"/>
                <a:gd name="connsiteX4" fmla="*/ 329894 w 659788"/>
                <a:gd name="connsiteY4" fmla="*/ 668296 h 668296"/>
                <a:gd name="connsiteX5" fmla="*/ 659788 w 659788"/>
                <a:gd name="connsiteY5" fmla="*/ 329043 h 668296"/>
                <a:gd name="connsiteX6" fmla="*/ 458304 w 659788"/>
                <a:gd name="connsiteY6" fmla="*/ 16450 h 66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88" h="668296">
                  <a:moveTo>
                    <a:pt x="406772" y="0"/>
                  </a:moveTo>
                  <a:lnTo>
                    <a:pt x="253017" y="0"/>
                  </a:lnTo>
                  <a:lnTo>
                    <a:pt x="201485" y="16450"/>
                  </a:lnTo>
                  <a:cubicBezTo>
                    <a:pt x="83081" y="67952"/>
                    <a:pt x="0" y="188520"/>
                    <a:pt x="0" y="329043"/>
                  </a:cubicBezTo>
                  <a:cubicBezTo>
                    <a:pt x="0" y="516407"/>
                    <a:pt x="147699" y="668296"/>
                    <a:pt x="329894" y="668296"/>
                  </a:cubicBezTo>
                  <a:cubicBezTo>
                    <a:pt x="512089" y="668296"/>
                    <a:pt x="659788" y="516407"/>
                    <a:pt x="659788" y="329043"/>
                  </a:cubicBezTo>
                  <a:cubicBezTo>
                    <a:pt x="659788" y="188520"/>
                    <a:pt x="576708" y="67952"/>
                    <a:pt x="458304" y="1645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84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705</Words>
  <Application>Microsoft Office PowerPoint</Application>
  <PresentationFormat>A4 210 x 297 mm</PresentationFormat>
  <Paragraphs>91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>美作市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喜納　百香</dc:creator>
  <cp:lastModifiedBy>神田　貴衣</cp:lastModifiedBy>
  <cp:revision>76</cp:revision>
  <dcterms:created xsi:type="dcterms:W3CDTF">2024-08-29T07:53:52Z</dcterms:created>
  <dcterms:modified xsi:type="dcterms:W3CDTF">2024-11-28T05:21:56Z</dcterms:modified>
</cp:coreProperties>
</file>